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57" r:id="rId4"/>
    <p:sldId id="258" r:id="rId5"/>
    <p:sldId id="260" r:id="rId6"/>
    <p:sldId id="261" r:id="rId7"/>
    <p:sldId id="262" r:id="rId8"/>
    <p:sldId id="263" r:id="rId9"/>
    <p:sldId id="264" r:id="rId10"/>
    <p:sldId id="266" r:id="rId11"/>
    <p:sldId id="267" r:id="rId12"/>
    <p:sldId id="268" r:id="rId13"/>
    <p:sldId id="269" r:id="rId14"/>
    <p:sldId id="270" r:id="rId15"/>
    <p:sldId id="265" r:id="rId16"/>
    <p:sldId id="271"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FF"/>
    <a:srgbClr val="0000FF"/>
    <a:srgbClr val="CCECFF"/>
    <a:srgbClr val="6848C4"/>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125" autoAdjust="0"/>
    <p:restoredTop sz="94660"/>
  </p:normalViewPr>
  <p:slideViewPr>
    <p:cSldViewPr>
      <p:cViewPr varScale="1">
        <p:scale>
          <a:sx n="68" d="100"/>
          <a:sy n="68" d="100"/>
        </p:scale>
        <p:origin x="-138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7A9EB6EA-A426-4C92-AE5F-E53121EB7AB3}" type="datetimeFigureOut">
              <a:rPr lang="ru-RU" smtClean="0"/>
              <a:pPr/>
              <a:t>01.02.2015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C39ACCC-1A83-4E62-866E-CF6864A1545F}"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A9EB6EA-A426-4C92-AE5F-E53121EB7AB3}" type="datetimeFigureOut">
              <a:rPr lang="ru-RU" smtClean="0"/>
              <a:pPr/>
              <a:t>01.02.2015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C39ACCC-1A83-4E62-866E-CF6864A1545F}"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A9EB6EA-A426-4C92-AE5F-E53121EB7AB3}" type="datetimeFigureOut">
              <a:rPr lang="ru-RU" smtClean="0"/>
              <a:pPr/>
              <a:t>01.02.2015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C39ACCC-1A83-4E62-866E-CF6864A1545F}" type="slidenum">
              <a:rPr lang="ru-RU" smtClean="0"/>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457200" y="1600200"/>
            <a:ext cx="4038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3101EEA4-2563-4FF9-82B4-7E5BAB605C02}"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A9EB6EA-A426-4C92-AE5F-E53121EB7AB3}" type="datetimeFigureOut">
              <a:rPr lang="ru-RU" smtClean="0"/>
              <a:pPr/>
              <a:t>01.02.2015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C39ACCC-1A83-4E62-866E-CF6864A1545F}"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7A9EB6EA-A426-4C92-AE5F-E53121EB7AB3}" type="datetimeFigureOut">
              <a:rPr lang="ru-RU" smtClean="0"/>
              <a:pPr/>
              <a:t>01.02.2015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C39ACCC-1A83-4E62-866E-CF6864A1545F}"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7A9EB6EA-A426-4C92-AE5F-E53121EB7AB3}" type="datetimeFigureOut">
              <a:rPr lang="ru-RU" smtClean="0"/>
              <a:pPr/>
              <a:t>01.02.2015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C39ACCC-1A83-4E62-866E-CF6864A1545F}"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7A9EB6EA-A426-4C92-AE5F-E53121EB7AB3}" type="datetimeFigureOut">
              <a:rPr lang="ru-RU" smtClean="0"/>
              <a:pPr/>
              <a:t>01.02.2015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C39ACCC-1A83-4E62-866E-CF6864A1545F}"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7A9EB6EA-A426-4C92-AE5F-E53121EB7AB3}" type="datetimeFigureOut">
              <a:rPr lang="ru-RU" smtClean="0"/>
              <a:pPr/>
              <a:t>01.02.2015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C39ACCC-1A83-4E62-866E-CF6864A1545F}"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A9EB6EA-A426-4C92-AE5F-E53121EB7AB3}" type="datetimeFigureOut">
              <a:rPr lang="ru-RU" smtClean="0"/>
              <a:pPr/>
              <a:t>01.02.2015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C39ACCC-1A83-4E62-866E-CF6864A1545F}"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7A9EB6EA-A426-4C92-AE5F-E53121EB7AB3}" type="datetimeFigureOut">
              <a:rPr lang="ru-RU" smtClean="0"/>
              <a:pPr/>
              <a:t>01.02.2015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C39ACCC-1A83-4E62-866E-CF6864A1545F}"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7A9EB6EA-A426-4C92-AE5F-E53121EB7AB3}" type="datetimeFigureOut">
              <a:rPr lang="ru-RU" smtClean="0"/>
              <a:pPr/>
              <a:t>01.02.2015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C39ACCC-1A83-4E62-866E-CF6864A1545F}"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6000">
              <a:srgbClr val="CCFFFF">
                <a:alpha val="22000"/>
              </a:srgbClr>
            </a:gs>
            <a:gs pos="17999">
              <a:srgbClr val="99CCFF"/>
            </a:gs>
            <a:gs pos="36000">
              <a:srgbClr val="9966FF"/>
            </a:gs>
            <a:gs pos="61000">
              <a:srgbClr val="CC99FF"/>
            </a:gs>
            <a:gs pos="82001">
              <a:srgbClr val="99CCFF"/>
            </a:gs>
            <a:gs pos="100000">
              <a:srgbClr val="CCCCFF"/>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9EB6EA-A426-4C92-AE5F-E53121EB7AB3}" type="datetimeFigureOut">
              <a:rPr lang="ru-RU" smtClean="0"/>
              <a:pPr/>
              <a:t>01.02.2015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39ACCC-1A83-4E62-866E-CF6864A1545F}"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hyperlink" Target="http://ru.wikipedia.org/wiki/%D0%A4%D0%B0%D0%B9%D0%BB:Third_stellation_of_dodecahedron.png" TargetMode="External"/><Relationship Id="rId1" Type="http://schemas.openxmlformats.org/officeDocument/2006/relationships/slideLayout" Target="../slideLayouts/slideLayout1.xml"/><Relationship Id="rId6" Type="http://schemas.openxmlformats.org/officeDocument/2006/relationships/hyperlink" Target="http://upload.wikimedia.org/wikipedia/commons/6/66/POV-Ray-Dodecahedron.svg" TargetMode="External"/><Relationship Id="rId5" Type="http://schemas.openxmlformats.org/officeDocument/2006/relationships/image" Target="../media/image2.png"/><Relationship Id="rId4" Type="http://schemas.openxmlformats.org/officeDocument/2006/relationships/hyperlink" Target="http://ru.wikipedia.org/wiki/%D0%A4%D0%B0%D0%B9%D0%BB:First_stellation_of_icosahedron.png"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upload.wikimedia.org/wikipedia/commons/2/27/Octahedron.jpg"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upload.wikimedia.org/wikipedia/commons/6/66/POV-Ray-Dodecahedron.svg"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46000">
              <a:srgbClr val="CCFFFF">
                <a:alpha val="22000"/>
              </a:srgbClr>
            </a:gs>
            <a:gs pos="17999">
              <a:srgbClr val="99CCFF"/>
            </a:gs>
            <a:gs pos="36000">
              <a:srgbClr val="9966FF"/>
            </a:gs>
            <a:gs pos="61000">
              <a:srgbClr val="CC99FF"/>
            </a:gs>
            <a:gs pos="82001">
              <a:srgbClr val="99CCFF"/>
            </a:gs>
            <a:gs pos="100000">
              <a:srgbClr val="CCCCFF"/>
            </a:gs>
          </a:gsLst>
          <a:path path="circle">
            <a:fillToRect l="100000" b="100000"/>
          </a:path>
          <a:tileRect t="-100000" r="-100000"/>
        </a:gradFill>
        <a:effectLst/>
      </p:bgPr>
    </p:bg>
    <p:spTree>
      <p:nvGrpSpPr>
        <p:cNvPr id="1" name=""/>
        <p:cNvGrpSpPr/>
        <p:nvPr/>
      </p:nvGrpSpPr>
      <p:grpSpPr>
        <a:xfrm>
          <a:off x="0" y="0"/>
          <a:ext cx="0" cy="0"/>
          <a:chOff x="0" y="0"/>
          <a:chExt cx="0" cy="0"/>
        </a:xfrm>
      </p:grpSpPr>
      <p:pic>
        <p:nvPicPr>
          <p:cNvPr id="6" name="Рисунок 5" descr="http://upload.wikimedia.org/wikipedia/commons/thumb/3/3d/Third_stellation_of_dodecahedron.png/50px-Third_stellation_of_dodecahedron.png">
            <a:hlinkClick r:id="rId2" tooltip="&quot;Third stellation of dodecahedron.png&quot;"/>
          </p:cNvPr>
          <p:cNvPicPr/>
          <p:nvPr/>
        </p:nvPicPr>
        <p:blipFill>
          <a:blip r:embed="rId3" cstate="print"/>
          <a:srcRect/>
          <a:stretch>
            <a:fillRect/>
          </a:stretch>
        </p:blipFill>
        <p:spPr bwMode="auto">
          <a:xfrm>
            <a:off x="1428728" y="1928802"/>
            <a:ext cx="2381265" cy="2238389"/>
          </a:xfrm>
          <a:prstGeom prst="rect">
            <a:avLst/>
          </a:prstGeom>
          <a:noFill/>
          <a:ln w="9525">
            <a:noFill/>
            <a:miter lim="800000"/>
            <a:headEnd/>
            <a:tailEnd/>
          </a:ln>
        </p:spPr>
      </p:pic>
      <p:sp>
        <p:nvSpPr>
          <p:cNvPr id="3" name="Подзаголовок 2"/>
          <p:cNvSpPr>
            <a:spLocks noGrp="1"/>
          </p:cNvSpPr>
          <p:nvPr>
            <p:ph type="subTitle" idx="1"/>
          </p:nvPr>
        </p:nvSpPr>
        <p:spPr>
          <a:xfrm>
            <a:off x="5572132" y="3000372"/>
            <a:ext cx="3143272" cy="2638428"/>
          </a:xfrm>
        </p:spPr>
        <p:txBody>
          <a:bodyPr>
            <a:normAutofit/>
          </a:bodyPr>
          <a:lstStyle/>
          <a:p>
            <a:r>
              <a:rPr lang="tt-RU" b="1" dirty="0" smtClean="0">
                <a:solidFill>
                  <a:srgbClr val="0000FF"/>
                </a:solidFill>
                <a:latin typeface="SLBookman Old Style Cyr" pitchFamily="18" charset="0"/>
              </a:rPr>
              <a:t>Бакырчы урта мәктәбе 9 класс укучылары проект эше</a:t>
            </a:r>
            <a:endParaRPr lang="ru-RU" b="1" dirty="0">
              <a:solidFill>
                <a:srgbClr val="0000FF"/>
              </a:solidFill>
              <a:latin typeface="SLBookman Old Style Cyr" pitchFamily="18" charset="0"/>
            </a:endParaRPr>
          </a:p>
        </p:txBody>
      </p:sp>
      <p:pic>
        <p:nvPicPr>
          <p:cNvPr id="5" name="Рисунок 4" descr="http://upload.wikimedia.org/wikipedia/commons/thumb/d/de/First_stellation_of_icosahedron.png/50px-First_stellation_of_icosahedron.png">
            <a:hlinkClick r:id="rId4" tooltip="&quot;First stellation of icosahedron.png&quot;"/>
          </p:cNvPr>
          <p:cNvPicPr/>
          <p:nvPr/>
        </p:nvPicPr>
        <p:blipFill>
          <a:blip r:embed="rId5" cstate="print"/>
          <a:srcRect/>
          <a:stretch>
            <a:fillRect/>
          </a:stretch>
        </p:blipFill>
        <p:spPr bwMode="auto">
          <a:xfrm rot="20445050">
            <a:off x="2428860" y="3357562"/>
            <a:ext cx="3143272" cy="2786082"/>
          </a:xfrm>
          <a:prstGeom prst="rect">
            <a:avLst/>
          </a:prstGeom>
          <a:noFill/>
          <a:ln w="9525">
            <a:noFill/>
            <a:miter lim="800000"/>
            <a:headEnd/>
            <a:tailEnd/>
          </a:ln>
        </p:spPr>
      </p:pic>
      <p:pic>
        <p:nvPicPr>
          <p:cNvPr id="4" name="Рисунок 3" descr="Файл:POV-Ray-Dodecahedron.svg">
            <a:hlinkClick r:id="rId6"/>
          </p:cNvPr>
          <p:cNvPicPr/>
          <p:nvPr/>
        </p:nvPicPr>
        <p:blipFill>
          <a:blip r:embed="rId7" cstate="print"/>
          <a:srcRect/>
          <a:stretch>
            <a:fillRect/>
          </a:stretch>
        </p:blipFill>
        <p:spPr bwMode="auto">
          <a:xfrm>
            <a:off x="357158" y="3357562"/>
            <a:ext cx="2857500" cy="2857500"/>
          </a:xfrm>
          <a:prstGeom prst="rect">
            <a:avLst/>
          </a:prstGeom>
          <a:noFill/>
          <a:ln w="9525">
            <a:noFill/>
            <a:miter lim="800000"/>
            <a:headEnd/>
            <a:tailEnd/>
          </a:ln>
        </p:spPr>
      </p:pic>
      <p:sp>
        <p:nvSpPr>
          <p:cNvPr id="7" name="Прямоугольник 6"/>
          <p:cNvSpPr/>
          <p:nvPr/>
        </p:nvSpPr>
        <p:spPr>
          <a:xfrm>
            <a:off x="1142976" y="857232"/>
            <a:ext cx="7181774"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tt-RU"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SL_Times New Roman" pitchFamily="18" charset="0"/>
              </a:rPr>
              <a:t>Төзек күпкырлыклар</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46000">
              <a:srgbClr val="CCFFFF">
                <a:alpha val="22000"/>
              </a:srgbClr>
            </a:gs>
            <a:gs pos="17999">
              <a:srgbClr val="99CCFF"/>
            </a:gs>
            <a:gs pos="36000">
              <a:srgbClr val="9966FF"/>
            </a:gs>
            <a:gs pos="61000">
              <a:srgbClr val="CC99FF"/>
            </a:gs>
            <a:gs pos="82001">
              <a:srgbClr val="99CCFF"/>
            </a:gs>
            <a:gs pos="100000">
              <a:srgbClr val="CCCCFF"/>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785926"/>
            <a:ext cx="8229600" cy="4643470"/>
          </a:xfrm>
        </p:spPr>
        <p:txBody>
          <a:bodyPr>
            <a:normAutofit fontScale="70000" lnSpcReduction="20000"/>
          </a:bodyPr>
          <a:lstStyle/>
          <a:p>
            <a:r>
              <a:rPr lang="tt-RU" dirty="0" smtClean="0">
                <a:latin typeface="Arial" pitchFamily="34" charset="0"/>
                <a:cs typeface="Arial" pitchFamily="34" charset="0"/>
              </a:rPr>
              <a:t>Борынгы грек галиме Платон һәм аның укучылары ук төзек күпкырлыкларны өйрәнгәннәр.</a:t>
            </a:r>
            <a:r>
              <a:rPr lang="ru-RU" dirty="0" smtClean="0">
                <a:latin typeface="Arial" pitchFamily="34" charset="0"/>
                <a:cs typeface="Arial" pitchFamily="34" charset="0"/>
              </a:rPr>
              <a:t> Платон </a:t>
            </a:r>
            <a:r>
              <a:rPr lang="ru-RU" dirty="0" err="1" smtClean="0">
                <a:latin typeface="Arial" pitchFamily="34" charset="0"/>
                <a:cs typeface="Arial" pitchFamily="34" charset="0"/>
              </a:rPr>
              <a:t>дөнья</a:t>
            </a:r>
            <a:r>
              <a:rPr lang="ru-RU" dirty="0" smtClean="0">
                <a:latin typeface="Arial" pitchFamily="34" charset="0"/>
                <a:cs typeface="Arial" pitchFamily="34" charset="0"/>
              </a:rPr>
              <a:t> </a:t>
            </a:r>
            <a:endParaRPr lang="en-US" dirty="0" smtClean="0">
              <a:latin typeface="Arial" pitchFamily="34" charset="0"/>
              <a:cs typeface="Arial" pitchFamily="34" charset="0"/>
            </a:endParaRPr>
          </a:p>
          <a:p>
            <a:pPr>
              <a:buNone/>
            </a:pPr>
            <a:r>
              <a:rPr lang="en-US" dirty="0" smtClean="0">
                <a:latin typeface="Arial" pitchFamily="34" charset="0"/>
                <a:cs typeface="Arial" pitchFamily="34" charset="0"/>
              </a:rPr>
              <a:t>     </a:t>
            </a:r>
            <a:r>
              <a:rPr lang="ru-RU" dirty="0" smtClean="0">
                <a:latin typeface="Arial" pitchFamily="34" charset="0"/>
                <a:cs typeface="Arial" pitchFamily="34" charset="0"/>
              </a:rPr>
              <a:t>4 </a:t>
            </a:r>
            <a:r>
              <a:rPr lang="ru-RU" dirty="0" err="1" smtClean="0">
                <a:latin typeface="Arial" pitchFamily="34" charset="0"/>
                <a:cs typeface="Arial" pitchFamily="34" charset="0"/>
              </a:rPr>
              <a:t>стихиядән </a:t>
            </a:r>
            <a:r>
              <a:rPr lang="ru-RU" dirty="0" smtClean="0">
                <a:latin typeface="Arial" pitchFamily="34" charset="0"/>
                <a:cs typeface="Arial" pitchFamily="34" charset="0"/>
              </a:rPr>
              <a:t>– </a:t>
            </a:r>
            <a:r>
              <a:rPr lang="ru-RU" dirty="0" err="1" smtClean="0">
                <a:latin typeface="Arial" pitchFamily="34" charset="0"/>
                <a:cs typeface="Arial" pitchFamily="34" charset="0"/>
              </a:rPr>
              <a:t>ут</a:t>
            </a:r>
            <a:r>
              <a:rPr lang="ru-RU" dirty="0" smtClean="0">
                <a:latin typeface="Arial" pitchFamily="34" charset="0"/>
                <a:cs typeface="Arial" pitchFamily="34" charset="0"/>
              </a:rPr>
              <a:t>, </a:t>
            </a:r>
            <a:r>
              <a:rPr lang="ru-RU" dirty="0" err="1" smtClean="0">
                <a:latin typeface="Arial" pitchFamily="34" charset="0"/>
                <a:cs typeface="Arial" pitchFamily="34" charset="0"/>
              </a:rPr>
              <a:t>җир</a:t>
            </a:r>
            <a:r>
              <a:rPr lang="ru-RU" dirty="0" smtClean="0">
                <a:latin typeface="Arial" pitchFamily="34" charset="0"/>
                <a:cs typeface="Arial" pitchFamily="34" charset="0"/>
              </a:rPr>
              <a:t>, </a:t>
            </a:r>
            <a:r>
              <a:rPr lang="ru-RU" dirty="0" err="1" smtClean="0">
                <a:latin typeface="Arial" pitchFamily="34" charset="0"/>
                <a:cs typeface="Arial" pitchFamily="34" charset="0"/>
              </a:rPr>
              <a:t>һава һәм судан</a:t>
            </a:r>
            <a:r>
              <a:rPr lang="ru-RU" dirty="0" smtClean="0">
                <a:latin typeface="Arial" pitchFamily="34" charset="0"/>
                <a:cs typeface="Arial" pitchFamily="34" charset="0"/>
              </a:rPr>
              <a:t> тора, </a:t>
            </a:r>
            <a:r>
              <a:rPr lang="ru-RU" dirty="0" err="1" smtClean="0">
                <a:latin typeface="Arial" pitchFamily="34" charset="0"/>
                <a:cs typeface="Arial" pitchFamily="34" charset="0"/>
              </a:rPr>
              <a:t>ә аларның атомнары</a:t>
            </a:r>
            <a:r>
              <a:rPr lang="ru-RU" dirty="0" smtClean="0">
                <a:latin typeface="Arial" pitchFamily="34" charset="0"/>
                <a:cs typeface="Arial" pitchFamily="34" charset="0"/>
              </a:rPr>
              <a:t> 4 </a:t>
            </a:r>
            <a:r>
              <a:rPr lang="ru-RU" dirty="0" err="1" smtClean="0">
                <a:latin typeface="Arial" pitchFamily="34" charset="0"/>
                <a:cs typeface="Arial" pitchFamily="34" charset="0"/>
              </a:rPr>
              <a:t>төзек күпкырлык формасында</a:t>
            </a:r>
            <a:r>
              <a:rPr lang="ru-RU" dirty="0" smtClean="0">
                <a:latin typeface="Arial" pitchFamily="34" charset="0"/>
                <a:cs typeface="Arial" pitchFamily="34" charset="0"/>
              </a:rPr>
              <a:t> </a:t>
            </a:r>
            <a:r>
              <a:rPr lang="ru-RU" dirty="0" err="1" smtClean="0">
                <a:latin typeface="Arial" pitchFamily="34" charset="0"/>
                <a:cs typeface="Arial" pitchFamily="34" charset="0"/>
              </a:rPr>
              <a:t>була</a:t>
            </a:r>
            <a:r>
              <a:rPr lang="ru-RU" dirty="0" smtClean="0">
                <a:latin typeface="Arial" pitchFamily="34" charset="0"/>
                <a:cs typeface="Arial" pitchFamily="34" charset="0"/>
              </a:rPr>
              <a:t> </a:t>
            </a:r>
            <a:r>
              <a:rPr lang="ru-RU" dirty="0" err="1" smtClean="0">
                <a:latin typeface="Arial" pitchFamily="34" charset="0"/>
                <a:cs typeface="Arial" pitchFamily="34" charset="0"/>
              </a:rPr>
              <a:t>диеп</a:t>
            </a:r>
            <a:r>
              <a:rPr lang="ru-RU" dirty="0" smtClean="0">
                <a:latin typeface="Arial" pitchFamily="34" charset="0"/>
                <a:cs typeface="Arial" pitchFamily="34" charset="0"/>
              </a:rPr>
              <a:t> </a:t>
            </a:r>
            <a:r>
              <a:rPr lang="ru-RU" dirty="0" err="1" smtClean="0">
                <a:latin typeface="Arial" pitchFamily="34" charset="0"/>
                <a:cs typeface="Arial" pitchFamily="34" charset="0"/>
              </a:rPr>
              <a:t>санаган</a:t>
            </a:r>
            <a:r>
              <a:rPr lang="ru-RU" dirty="0" smtClean="0">
                <a:latin typeface="Arial" pitchFamily="34" charset="0"/>
                <a:cs typeface="Arial" pitchFamily="34" charset="0"/>
              </a:rPr>
              <a:t>. </a:t>
            </a:r>
          </a:p>
          <a:p>
            <a:r>
              <a:rPr lang="ru-RU" dirty="0" smtClean="0">
                <a:latin typeface="Arial" pitchFamily="34" charset="0"/>
                <a:cs typeface="Arial" pitchFamily="34" charset="0"/>
              </a:rPr>
              <a:t>       Тетраэдр – </a:t>
            </a:r>
            <a:r>
              <a:rPr lang="ru-RU" dirty="0" err="1" smtClean="0">
                <a:latin typeface="Arial" pitchFamily="34" charset="0"/>
                <a:cs typeface="Arial" pitchFamily="34" charset="0"/>
              </a:rPr>
              <a:t>ут</a:t>
            </a:r>
            <a:r>
              <a:rPr lang="ru-RU" dirty="0" smtClean="0">
                <a:latin typeface="Arial" pitchFamily="34" charset="0"/>
                <a:cs typeface="Arial" pitchFamily="34" charset="0"/>
              </a:rPr>
              <a:t>, </a:t>
            </a:r>
            <a:r>
              <a:rPr lang="ru-RU" dirty="0" err="1" smtClean="0">
                <a:latin typeface="Arial" pitchFamily="34" charset="0"/>
                <a:cs typeface="Arial" pitchFamily="34" charset="0"/>
              </a:rPr>
              <a:t>чөнки ул</a:t>
            </a:r>
            <a:r>
              <a:rPr lang="ru-RU" dirty="0" smtClean="0">
                <a:latin typeface="Arial" pitchFamily="34" charset="0"/>
                <a:cs typeface="Arial" pitchFamily="34" charset="0"/>
              </a:rPr>
              <a:t> </a:t>
            </a:r>
            <a:r>
              <a:rPr lang="ru-RU" dirty="0" err="1" smtClean="0">
                <a:latin typeface="Arial" pitchFamily="34" charset="0"/>
                <a:cs typeface="Arial" pitchFamily="34" charset="0"/>
              </a:rPr>
              <a:t>янган</a:t>
            </a:r>
            <a:r>
              <a:rPr lang="ru-RU" dirty="0" smtClean="0">
                <a:latin typeface="Arial" pitchFamily="34" charset="0"/>
                <a:cs typeface="Arial" pitchFamily="34" charset="0"/>
              </a:rPr>
              <a:t> </a:t>
            </a:r>
            <a:r>
              <a:rPr lang="ru-RU" dirty="0" err="1" smtClean="0">
                <a:latin typeface="Arial" pitchFamily="34" charset="0"/>
                <a:cs typeface="Arial" pitchFamily="34" charset="0"/>
              </a:rPr>
              <a:t>учакка</a:t>
            </a:r>
            <a:r>
              <a:rPr lang="ru-RU" dirty="0" smtClean="0">
                <a:latin typeface="Arial" pitchFamily="34" charset="0"/>
                <a:cs typeface="Arial" pitchFamily="34" charset="0"/>
              </a:rPr>
              <a:t> </a:t>
            </a:r>
            <a:r>
              <a:rPr lang="ru-RU" dirty="0" err="1" smtClean="0">
                <a:latin typeface="Arial" pitchFamily="34" charset="0"/>
                <a:cs typeface="Arial" pitchFamily="34" charset="0"/>
              </a:rPr>
              <a:t>охшаган</a:t>
            </a:r>
            <a:r>
              <a:rPr lang="ru-RU" dirty="0" smtClean="0">
                <a:latin typeface="Arial" pitchFamily="34" charset="0"/>
                <a:cs typeface="Arial" pitchFamily="34" charset="0"/>
              </a:rPr>
              <a:t>.  </a:t>
            </a:r>
          </a:p>
          <a:p>
            <a:r>
              <a:rPr lang="ru-RU" dirty="0" smtClean="0">
                <a:latin typeface="Arial" pitchFamily="34" charset="0"/>
                <a:cs typeface="Arial" pitchFamily="34" charset="0"/>
              </a:rPr>
              <a:t>       Икосаэдр – </a:t>
            </a:r>
            <a:r>
              <a:rPr lang="ru-RU" dirty="0" err="1" smtClean="0">
                <a:latin typeface="Arial" pitchFamily="34" charset="0"/>
                <a:cs typeface="Arial" pitchFamily="34" charset="0"/>
              </a:rPr>
              <a:t>суны</a:t>
            </a:r>
            <a:r>
              <a:rPr lang="ru-RU" dirty="0" smtClean="0">
                <a:latin typeface="Arial" pitchFamily="34" charset="0"/>
                <a:cs typeface="Arial" pitchFamily="34" charset="0"/>
              </a:rPr>
              <a:t>, </a:t>
            </a:r>
          </a:p>
          <a:p>
            <a:r>
              <a:rPr lang="ru-RU" dirty="0" smtClean="0">
                <a:latin typeface="Arial" pitchFamily="34" charset="0"/>
                <a:cs typeface="Arial" pitchFamily="34" charset="0"/>
              </a:rPr>
              <a:t>       Куб – </a:t>
            </a:r>
            <a:r>
              <a:rPr lang="ru-RU" dirty="0" err="1" smtClean="0">
                <a:latin typeface="Arial" pitchFamily="34" charset="0"/>
                <a:cs typeface="Arial" pitchFamily="34" charset="0"/>
              </a:rPr>
              <a:t>иң тотрыклы</a:t>
            </a:r>
            <a:r>
              <a:rPr lang="ru-RU" dirty="0" smtClean="0">
                <a:latin typeface="Arial" pitchFamily="34" charset="0"/>
                <a:cs typeface="Arial" pitchFamily="34" charset="0"/>
              </a:rPr>
              <a:t> фигура– </a:t>
            </a:r>
            <a:r>
              <a:rPr lang="ru-RU" dirty="0" err="1" smtClean="0">
                <a:latin typeface="Arial" pitchFamily="34" charset="0"/>
                <a:cs typeface="Arial" pitchFamily="34" charset="0"/>
              </a:rPr>
              <a:t>җирне</a:t>
            </a:r>
            <a:r>
              <a:rPr lang="ru-RU" dirty="0" smtClean="0">
                <a:latin typeface="Arial" pitchFamily="34" charset="0"/>
                <a:cs typeface="Arial" pitchFamily="34" charset="0"/>
              </a:rPr>
              <a:t>.</a:t>
            </a:r>
          </a:p>
          <a:p>
            <a:r>
              <a:rPr lang="ru-RU" dirty="0" smtClean="0">
                <a:latin typeface="Arial" pitchFamily="34" charset="0"/>
                <a:cs typeface="Arial" pitchFamily="34" charset="0"/>
              </a:rPr>
              <a:t>       Октаэдр – </a:t>
            </a:r>
            <a:r>
              <a:rPr lang="ru-RU" dirty="0" err="1" smtClean="0">
                <a:latin typeface="Arial" pitchFamily="34" charset="0"/>
                <a:cs typeface="Arial" pitchFamily="34" charset="0"/>
              </a:rPr>
              <a:t>һаваны чагылдырган</a:t>
            </a:r>
            <a:r>
              <a:rPr lang="ru-RU" dirty="0" smtClean="0">
                <a:latin typeface="Arial" pitchFamily="34" charset="0"/>
                <a:cs typeface="Arial" pitchFamily="34" charset="0"/>
              </a:rPr>
              <a:t>. </a:t>
            </a:r>
          </a:p>
          <a:p>
            <a:pPr>
              <a:buNone/>
            </a:pPr>
            <a:r>
              <a:rPr lang="ru-RU" dirty="0" err="1" smtClean="0">
                <a:latin typeface="Arial" pitchFamily="34" charset="0"/>
                <a:cs typeface="Arial" pitchFamily="34" charset="0"/>
              </a:rPr>
              <a:t>Бүгенге көндә бу</a:t>
            </a:r>
            <a:r>
              <a:rPr lang="ru-RU" dirty="0" smtClean="0">
                <a:latin typeface="Arial" pitchFamily="34" charset="0"/>
                <a:cs typeface="Arial" pitchFamily="34" charset="0"/>
              </a:rPr>
              <a:t> </a:t>
            </a:r>
            <a:r>
              <a:rPr lang="ru-RU" dirty="0" err="1" smtClean="0">
                <a:latin typeface="Arial" pitchFamily="34" charset="0"/>
                <a:cs typeface="Arial" pitchFamily="34" charset="0"/>
              </a:rPr>
              <a:t>системаны</a:t>
            </a:r>
            <a:r>
              <a:rPr lang="ru-RU" dirty="0" smtClean="0">
                <a:latin typeface="Arial" pitchFamily="34" charset="0"/>
                <a:cs typeface="Arial" pitchFamily="34" charset="0"/>
              </a:rPr>
              <a:t> </a:t>
            </a:r>
            <a:r>
              <a:rPr lang="ru-RU" dirty="0" err="1" smtClean="0">
                <a:latin typeface="Arial" pitchFamily="34" charset="0"/>
                <a:cs typeface="Arial" pitchFamily="34" charset="0"/>
              </a:rPr>
              <a:t>матдәнең дүрт халәте белән чагыштырырга</a:t>
            </a:r>
            <a:r>
              <a:rPr lang="ru-RU" dirty="0" smtClean="0">
                <a:latin typeface="Arial" pitchFamily="34" charset="0"/>
                <a:cs typeface="Arial" pitchFamily="34" charset="0"/>
              </a:rPr>
              <a:t> </a:t>
            </a:r>
            <a:r>
              <a:rPr lang="ru-RU" dirty="0" err="1" smtClean="0">
                <a:latin typeface="Arial" pitchFamily="34" charset="0"/>
                <a:cs typeface="Arial" pitchFamily="34" charset="0"/>
              </a:rPr>
              <a:t>мөмкин </a:t>
            </a:r>
            <a:r>
              <a:rPr lang="ru-RU" dirty="0" smtClean="0">
                <a:latin typeface="Arial" pitchFamily="34" charset="0"/>
                <a:cs typeface="Arial" pitchFamily="34" charset="0"/>
              </a:rPr>
              <a:t>– каты, </a:t>
            </a:r>
            <a:r>
              <a:rPr lang="en-US" dirty="0" smtClean="0">
                <a:latin typeface="Arial" pitchFamily="34" charset="0"/>
                <a:cs typeface="Arial" pitchFamily="34" charset="0"/>
              </a:rPr>
              <a:t>c</a:t>
            </a:r>
            <a:r>
              <a:rPr lang="ru-RU" dirty="0" err="1" smtClean="0">
                <a:latin typeface="Arial" pitchFamily="34" charset="0"/>
                <a:cs typeface="Arial" pitchFamily="34" charset="0"/>
              </a:rPr>
              <a:t>ыек</a:t>
            </a:r>
            <a:r>
              <a:rPr lang="ru-RU" dirty="0" smtClean="0">
                <a:latin typeface="Arial" pitchFamily="34" charset="0"/>
                <a:cs typeface="Arial" pitchFamily="34" charset="0"/>
              </a:rPr>
              <a:t>, </a:t>
            </a:r>
            <a:r>
              <a:rPr lang="ru-RU" dirty="0" err="1" smtClean="0">
                <a:latin typeface="Arial" pitchFamily="34" charset="0"/>
                <a:cs typeface="Arial" pitchFamily="34" charset="0"/>
              </a:rPr>
              <a:t>газсыман</a:t>
            </a:r>
            <a:r>
              <a:rPr lang="ru-RU" dirty="0" smtClean="0">
                <a:latin typeface="Arial" pitchFamily="34" charset="0"/>
                <a:cs typeface="Arial" pitchFamily="34" charset="0"/>
              </a:rPr>
              <a:t> </a:t>
            </a:r>
            <a:r>
              <a:rPr lang="tt-RU" dirty="0" smtClean="0">
                <a:latin typeface="Arial" pitchFamily="34" charset="0"/>
                <a:cs typeface="Arial" pitchFamily="34" charset="0"/>
              </a:rPr>
              <a:t>һәм ут.</a:t>
            </a:r>
          </a:p>
          <a:p>
            <a:pPr>
              <a:buNone/>
            </a:pPr>
            <a:r>
              <a:rPr lang="tt-RU" dirty="0" smtClean="0">
                <a:latin typeface="Arial" pitchFamily="34" charset="0"/>
                <a:cs typeface="Arial" pitchFamily="34" charset="0"/>
              </a:rPr>
              <a:t>Бишенче күпкырлык – додекаэдр бөтен дөньяны символлаштырган һәм иң мөһиме саналган.</a:t>
            </a:r>
            <a:endParaRPr lang="ru-RU" dirty="0" smtClean="0">
              <a:latin typeface="Arial" pitchFamily="34" charset="0"/>
              <a:cs typeface="Arial" pitchFamily="34" charset="0"/>
            </a:endParaRPr>
          </a:p>
          <a:p>
            <a:endParaRPr lang="ru-RU" dirty="0"/>
          </a:p>
        </p:txBody>
      </p:sp>
      <p:sp>
        <p:nvSpPr>
          <p:cNvPr id="6" name="Прямоугольник 5"/>
          <p:cNvSpPr/>
          <p:nvPr/>
        </p:nvSpPr>
        <p:spPr>
          <a:xfrm>
            <a:off x="714348" y="0"/>
            <a:ext cx="7637027" cy="1754326"/>
          </a:xfrm>
          <a:prstGeom prst="rect">
            <a:avLst/>
          </a:prstGeom>
          <a:noFill/>
        </p:spPr>
        <p:txBody>
          <a:bodyPr wrap="none" lIns="91440" tIns="45720" rIns="91440" bIns="45720">
            <a:spAutoFit/>
          </a:bodyPr>
          <a:lstStyle/>
          <a:p>
            <a:pPr algn="ctr"/>
            <a:r>
              <a:rPr lang="ru-RU"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SL_Times New Roman" pitchFamily="18" charset="0"/>
              </a:rPr>
              <a:t>Платон </a:t>
            </a:r>
            <a:r>
              <a:rPr lang="tt-RU"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SL_Times New Roman" pitchFamily="18" charset="0"/>
              </a:rPr>
              <a:t>һәм </a:t>
            </a:r>
          </a:p>
          <a:p>
            <a:pPr algn="ctr"/>
            <a:r>
              <a:rPr lang="tt-RU"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SL_Times New Roman" pitchFamily="18" charset="0"/>
              </a:rPr>
              <a:t>төзек күпкырлыклар</a:t>
            </a:r>
            <a:endParaRPr lang="ru-RU"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from="(-#ppt_w/2)" to="(#ppt_x)" calcmode="lin" valueType="num">
                                      <p:cBhvr>
                                        <p:cTn id="7" dur="600" fill="hold">
                                          <p:stCondLst>
                                            <p:cond delay="0"/>
                                          </p:stCondLst>
                                        </p:cTn>
                                        <p:tgtEl>
                                          <p:spTgt spid="3">
                                            <p:txEl>
                                              <p:pRg st="2" end="2"/>
                                            </p:txEl>
                                          </p:spTgt>
                                        </p:tgtEl>
                                        <p:attrNameLst>
                                          <p:attrName>ppt_x</p:attrName>
                                        </p:attrNameLst>
                                      </p:cBhvr>
                                    </p:anim>
                                    <p:anim from="0" to="-1.0" calcmode="lin" valueType="num">
                                      <p:cBhvr>
                                        <p:cTn id="8" dur="200" decel="50000" autoRev="1" fill="hold">
                                          <p:stCondLst>
                                            <p:cond delay="600"/>
                                          </p:stCondLst>
                                        </p:cTn>
                                        <p:tgtEl>
                                          <p:spTgt spid="3">
                                            <p:txEl>
                                              <p:pRg st="2" end="2"/>
                                            </p:txEl>
                                          </p:spTgt>
                                        </p:tgtEl>
                                        <p:attrNameLst>
                                          <p:attrName>xshear</p:attrName>
                                        </p:attrNameLst>
                                      </p:cBhvr>
                                    </p:anim>
                                    <p:animScale>
                                      <p:cBhvr>
                                        <p:cTn id="9" dur="200" decel="100000" autoRev="1" fill="hold">
                                          <p:stCondLst>
                                            <p:cond delay="600"/>
                                          </p:stCondLst>
                                        </p:cTn>
                                        <p:tgtEl>
                                          <p:spTgt spid="3">
                                            <p:txEl>
                                              <p:pRg st="2" end="2"/>
                                            </p:txEl>
                                          </p:spTgt>
                                        </p:tgtEl>
                                      </p:cBhvr>
                                      <p:from x="100000" y="100000"/>
                                      <p:to x="80000" y="100000"/>
                                    </p:animScale>
                                    <p:anim by="(#ppt_h/3+#ppt_w*0.1)" calcmode="lin" valueType="num">
                                      <p:cBhvr additive="sum">
                                        <p:cTn id="10" dur="200" decel="100000" autoRev="1" fill="hold">
                                          <p:stCondLst>
                                            <p:cond delay="600"/>
                                          </p:stCondLst>
                                        </p:cTn>
                                        <p:tgtEl>
                                          <p:spTgt spid="3">
                                            <p:txEl>
                                              <p:pRg st="2" end="2"/>
                                            </p:txEl>
                                          </p:spTgt>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34"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from="(-#ppt_w/2)" to="(#ppt_x)" calcmode="lin" valueType="num">
                                      <p:cBhvr>
                                        <p:cTn id="15" dur="600" fill="hold">
                                          <p:stCondLst>
                                            <p:cond delay="0"/>
                                          </p:stCondLst>
                                        </p:cTn>
                                        <p:tgtEl>
                                          <p:spTgt spid="3">
                                            <p:txEl>
                                              <p:pRg st="3" end="3"/>
                                            </p:txEl>
                                          </p:spTgt>
                                        </p:tgtEl>
                                        <p:attrNameLst>
                                          <p:attrName>ppt_x</p:attrName>
                                        </p:attrNameLst>
                                      </p:cBhvr>
                                    </p:anim>
                                    <p:anim from="0" to="-1.0" calcmode="lin" valueType="num">
                                      <p:cBhvr>
                                        <p:cTn id="16" dur="200" decel="50000" autoRev="1" fill="hold">
                                          <p:stCondLst>
                                            <p:cond delay="600"/>
                                          </p:stCondLst>
                                        </p:cTn>
                                        <p:tgtEl>
                                          <p:spTgt spid="3">
                                            <p:txEl>
                                              <p:pRg st="3" end="3"/>
                                            </p:txEl>
                                          </p:spTgt>
                                        </p:tgtEl>
                                        <p:attrNameLst>
                                          <p:attrName>xshear</p:attrName>
                                        </p:attrNameLst>
                                      </p:cBhvr>
                                    </p:anim>
                                    <p:animScale>
                                      <p:cBhvr>
                                        <p:cTn id="17" dur="200" decel="100000" autoRev="1" fill="hold">
                                          <p:stCondLst>
                                            <p:cond delay="600"/>
                                          </p:stCondLst>
                                        </p:cTn>
                                        <p:tgtEl>
                                          <p:spTgt spid="3">
                                            <p:txEl>
                                              <p:pRg st="3" end="3"/>
                                            </p:txEl>
                                          </p:spTgt>
                                        </p:tgtEl>
                                      </p:cBhvr>
                                      <p:from x="100000" y="100000"/>
                                      <p:to x="80000" y="100000"/>
                                    </p:animScale>
                                    <p:anim by="(#ppt_h/3+#ppt_w*0.1)" calcmode="lin" valueType="num">
                                      <p:cBhvr additive="sum">
                                        <p:cTn id="18" dur="200" decel="100000" autoRev="1" fill="hold">
                                          <p:stCondLst>
                                            <p:cond delay="600"/>
                                          </p:stCondLst>
                                        </p:cTn>
                                        <p:tgtEl>
                                          <p:spTgt spid="3">
                                            <p:txEl>
                                              <p:pRg st="3" end="3"/>
                                            </p:txEl>
                                          </p:spTgt>
                                        </p:tgtEl>
                                        <p:attrNameLst>
                                          <p:attrName>ppt_x</p:attrName>
                                        </p:attrNameLst>
                                      </p:cBhvr>
                                    </p:anim>
                                  </p:childTnLst>
                                </p:cTn>
                              </p:par>
                            </p:childTnLst>
                          </p:cTn>
                        </p:par>
                      </p:childTnLst>
                    </p:cTn>
                  </p:par>
                  <p:par>
                    <p:cTn id="19" fill="hold">
                      <p:stCondLst>
                        <p:cond delay="indefinite"/>
                      </p:stCondLst>
                      <p:childTnLst>
                        <p:par>
                          <p:cTn id="20" fill="hold">
                            <p:stCondLst>
                              <p:cond delay="0"/>
                            </p:stCondLst>
                            <p:childTnLst>
                              <p:par>
                                <p:cTn id="21" presetID="34"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from="(-#ppt_w/2)" to="(#ppt_x)" calcmode="lin" valueType="num">
                                      <p:cBhvr>
                                        <p:cTn id="23" dur="600" fill="hold">
                                          <p:stCondLst>
                                            <p:cond delay="0"/>
                                          </p:stCondLst>
                                        </p:cTn>
                                        <p:tgtEl>
                                          <p:spTgt spid="3">
                                            <p:txEl>
                                              <p:pRg st="4" end="4"/>
                                            </p:txEl>
                                          </p:spTgt>
                                        </p:tgtEl>
                                        <p:attrNameLst>
                                          <p:attrName>ppt_x</p:attrName>
                                        </p:attrNameLst>
                                      </p:cBhvr>
                                    </p:anim>
                                    <p:anim from="0" to="-1.0" calcmode="lin" valueType="num">
                                      <p:cBhvr>
                                        <p:cTn id="24" dur="200" decel="50000" autoRev="1" fill="hold">
                                          <p:stCondLst>
                                            <p:cond delay="600"/>
                                          </p:stCondLst>
                                        </p:cTn>
                                        <p:tgtEl>
                                          <p:spTgt spid="3">
                                            <p:txEl>
                                              <p:pRg st="4" end="4"/>
                                            </p:txEl>
                                          </p:spTgt>
                                        </p:tgtEl>
                                        <p:attrNameLst>
                                          <p:attrName>xshear</p:attrName>
                                        </p:attrNameLst>
                                      </p:cBhvr>
                                    </p:anim>
                                    <p:animScale>
                                      <p:cBhvr>
                                        <p:cTn id="25" dur="200" decel="100000" autoRev="1" fill="hold">
                                          <p:stCondLst>
                                            <p:cond delay="600"/>
                                          </p:stCondLst>
                                        </p:cTn>
                                        <p:tgtEl>
                                          <p:spTgt spid="3">
                                            <p:txEl>
                                              <p:pRg st="4" end="4"/>
                                            </p:txEl>
                                          </p:spTgt>
                                        </p:tgtEl>
                                      </p:cBhvr>
                                      <p:from x="100000" y="100000"/>
                                      <p:to x="80000" y="100000"/>
                                    </p:animScale>
                                    <p:anim by="(#ppt_h/3+#ppt_w*0.1)" calcmode="lin" valueType="num">
                                      <p:cBhvr additive="sum">
                                        <p:cTn id="26" dur="200" decel="100000" autoRev="1" fill="hold">
                                          <p:stCondLst>
                                            <p:cond delay="600"/>
                                          </p:stCondLst>
                                        </p:cTn>
                                        <p:tgtEl>
                                          <p:spTgt spid="3">
                                            <p:txEl>
                                              <p:pRg st="4" end="4"/>
                                            </p:txEl>
                                          </p:spTgt>
                                        </p:tgtEl>
                                        <p:attrNameLst>
                                          <p:attrName>ppt_x</p:attrName>
                                        </p:attrNameLst>
                                      </p:cBhvr>
                                    </p:anim>
                                  </p:childTnLst>
                                </p:cTn>
                              </p:par>
                            </p:childTnLst>
                          </p:cTn>
                        </p:par>
                      </p:childTnLst>
                    </p:cTn>
                  </p:par>
                  <p:par>
                    <p:cTn id="27" fill="hold">
                      <p:stCondLst>
                        <p:cond delay="indefinite"/>
                      </p:stCondLst>
                      <p:childTnLst>
                        <p:par>
                          <p:cTn id="28" fill="hold">
                            <p:stCondLst>
                              <p:cond delay="0"/>
                            </p:stCondLst>
                            <p:childTnLst>
                              <p:par>
                                <p:cTn id="29" presetID="34"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from="(-#ppt_w/2)" to="(#ppt_x)" calcmode="lin" valueType="num">
                                      <p:cBhvr>
                                        <p:cTn id="31" dur="600" fill="hold">
                                          <p:stCondLst>
                                            <p:cond delay="0"/>
                                          </p:stCondLst>
                                        </p:cTn>
                                        <p:tgtEl>
                                          <p:spTgt spid="3">
                                            <p:txEl>
                                              <p:pRg st="5" end="5"/>
                                            </p:txEl>
                                          </p:spTgt>
                                        </p:tgtEl>
                                        <p:attrNameLst>
                                          <p:attrName>ppt_x</p:attrName>
                                        </p:attrNameLst>
                                      </p:cBhvr>
                                    </p:anim>
                                    <p:anim from="0" to="-1.0" calcmode="lin" valueType="num">
                                      <p:cBhvr>
                                        <p:cTn id="32" dur="200" decel="50000" autoRev="1" fill="hold">
                                          <p:stCondLst>
                                            <p:cond delay="600"/>
                                          </p:stCondLst>
                                        </p:cTn>
                                        <p:tgtEl>
                                          <p:spTgt spid="3">
                                            <p:txEl>
                                              <p:pRg st="5" end="5"/>
                                            </p:txEl>
                                          </p:spTgt>
                                        </p:tgtEl>
                                        <p:attrNameLst>
                                          <p:attrName>xshear</p:attrName>
                                        </p:attrNameLst>
                                      </p:cBhvr>
                                    </p:anim>
                                    <p:animScale>
                                      <p:cBhvr>
                                        <p:cTn id="33" dur="200" decel="100000" autoRev="1" fill="hold">
                                          <p:stCondLst>
                                            <p:cond delay="600"/>
                                          </p:stCondLst>
                                        </p:cTn>
                                        <p:tgtEl>
                                          <p:spTgt spid="3">
                                            <p:txEl>
                                              <p:pRg st="5" end="5"/>
                                            </p:txEl>
                                          </p:spTgt>
                                        </p:tgtEl>
                                      </p:cBhvr>
                                      <p:from x="100000" y="100000"/>
                                      <p:to x="80000" y="100000"/>
                                    </p:animScale>
                                    <p:anim by="(#ppt_h/3+#ppt_w*0.1)" calcmode="lin" valueType="num">
                                      <p:cBhvr additive="sum">
                                        <p:cTn id="34" dur="200" decel="100000" autoRev="1" fill="hold">
                                          <p:stCondLst>
                                            <p:cond delay="600"/>
                                          </p:stCondLst>
                                        </p:cTn>
                                        <p:tgtEl>
                                          <p:spTgt spid="3">
                                            <p:txEl>
                                              <p:pRg st="5" end="5"/>
                                            </p:txEl>
                                          </p:spTgt>
                                        </p:tgtEl>
                                        <p:attrNameLst>
                                          <p:attrName>ppt_x</p:attrName>
                                        </p:attrNameLst>
                                      </p:cBhvr>
                                    </p:anim>
                                  </p:childTnLst>
                                </p:cTn>
                              </p:par>
                              <p:par>
                                <p:cTn id="35" presetID="34" presetClass="entr" presetSubtype="0" fill="hold"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from="(-#ppt_w/2)" to="(#ppt_x)" calcmode="lin" valueType="num">
                                      <p:cBhvr>
                                        <p:cTn id="37" dur="600" fill="hold">
                                          <p:stCondLst>
                                            <p:cond delay="0"/>
                                          </p:stCondLst>
                                        </p:cTn>
                                        <p:tgtEl>
                                          <p:spTgt spid="3">
                                            <p:txEl>
                                              <p:pRg st="6" end="6"/>
                                            </p:txEl>
                                          </p:spTgt>
                                        </p:tgtEl>
                                        <p:attrNameLst>
                                          <p:attrName>ppt_x</p:attrName>
                                        </p:attrNameLst>
                                      </p:cBhvr>
                                    </p:anim>
                                    <p:anim from="0" to="-1.0" calcmode="lin" valueType="num">
                                      <p:cBhvr>
                                        <p:cTn id="38" dur="200" decel="50000" autoRev="1" fill="hold">
                                          <p:stCondLst>
                                            <p:cond delay="600"/>
                                          </p:stCondLst>
                                        </p:cTn>
                                        <p:tgtEl>
                                          <p:spTgt spid="3">
                                            <p:txEl>
                                              <p:pRg st="6" end="6"/>
                                            </p:txEl>
                                          </p:spTgt>
                                        </p:tgtEl>
                                        <p:attrNameLst>
                                          <p:attrName>xshear</p:attrName>
                                        </p:attrNameLst>
                                      </p:cBhvr>
                                    </p:anim>
                                    <p:animScale>
                                      <p:cBhvr>
                                        <p:cTn id="39" dur="200" decel="100000" autoRev="1" fill="hold">
                                          <p:stCondLst>
                                            <p:cond delay="600"/>
                                          </p:stCondLst>
                                        </p:cTn>
                                        <p:tgtEl>
                                          <p:spTgt spid="3">
                                            <p:txEl>
                                              <p:pRg st="6" end="6"/>
                                            </p:txEl>
                                          </p:spTgt>
                                        </p:tgtEl>
                                      </p:cBhvr>
                                      <p:from x="100000" y="100000"/>
                                      <p:to x="80000" y="100000"/>
                                    </p:animScale>
                                    <p:anim by="(#ppt_h/3+#ppt_w*0.1)" calcmode="lin" valueType="num">
                                      <p:cBhvr additive="sum">
                                        <p:cTn id="40" dur="200" decel="100000" autoRev="1" fill="hold">
                                          <p:stCondLst>
                                            <p:cond delay="600"/>
                                          </p:stCondLst>
                                        </p:cTn>
                                        <p:tgtEl>
                                          <p:spTgt spid="3">
                                            <p:txEl>
                                              <p:pRg st="6" end="6"/>
                                            </p:txEl>
                                          </p:spTgt>
                                        </p:tgtEl>
                                        <p:attrNameLst>
                                          <p:attrName>ppt_x</p:attrName>
                                        </p:attrNameLst>
                                      </p:cBhvr>
                                    </p:anim>
                                  </p:childTnLst>
                                </p:cTn>
                              </p:par>
                            </p:childTnLst>
                          </p:cTn>
                        </p:par>
                      </p:childTnLst>
                    </p:cTn>
                  </p:par>
                  <p:par>
                    <p:cTn id="41" fill="hold">
                      <p:stCondLst>
                        <p:cond delay="indefinite"/>
                      </p:stCondLst>
                      <p:childTnLst>
                        <p:par>
                          <p:cTn id="42" fill="hold">
                            <p:stCondLst>
                              <p:cond delay="0"/>
                            </p:stCondLst>
                            <p:childTnLst>
                              <p:par>
                                <p:cTn id="43" presetID="34" presetClass="entr" presetSubtype="0" fill="hold" nodeType="clickEffect">
                                  <p:stCondLst>
                                    <p:cond delay="0"/>
                                  </p:stCondLst>
                                  <p:childTnLst>
                                    <p:set>
                                      <p:cBhvr>
                                        <p:cTn id="44" dur="1" fill="hold">
                                          <p:stCondLst>
                                            <p:cond delay="0"/>
                                          </p:stCondLst>
                                        </p:cTn>
                                        <p:tgtEl>
                                          <p:spTgt spid="3">
                                            <p:txEl>
                                              <p:pRg st="7" end="7"/>
                                            </p:txEl>
                                          </p:spTgt>
                                        </p:tgtEl>
                                        <p:attrNameLst>
                                          <p:attrName>style.visibility</p:attrName>
                                        </p:attrNameLst>
                                      </p:cBhvr>
                                      <p:to>
                                        <p:strVal val="visible"/>
                                      </p:to>
                                    </p:set>
                                    <p:anim from="(-#ppt_w/2)" to="(#ppt_x)" calcmode="lin" valueType="num">
                                      <p:cBhvr>
                                        <p:cTn id="45" dur="600" fill="hold">
                                          <p:stCondLst>
                                            <p:cond delay="0"/>
                                          </p:stCondLst>
                                        </p:cTn>
                                        <p:tgtEl>
                                          <p:spTgt spid="3">
                                            <p:txEl>
                                              <p:pRg st="7" end="7"/>
                                            </p:txEl>
                                          </p:spTgt>
                                        </p:tgtEl>
                                        <p:attrNameLst>
                                          <p:attrName>ppt_x</p:attrName>
                                        </p:attrNameLst>
                                      </p:cBhvr>
                                    </p:anim>
                                    <p:anim from="0" to="-1.0" calcmode="lin" valueType="num">
                                      <p:cBhvr>
                                        <p:cTn id="46" dur="200" decel="50000" autoRev="1" fill="hold">
                                          <p:stCondLst>
                                            <p:cond delay="600"/>
                                          </p:stCondLst>
                                        </p:cTn>
                                        <p:tgtEl>
                                          <p:spTgt spid="3">
                                            <p:txEl>
                                              <p:pRg st="7" end="7"/>
                                            </p:txEl>
                                          </p:spTgt>
                                        </p:tgtEl>
                                        <p:attrNameLst>
                                          <p:attrName>xshear</p:attrName>
                                        </p:attrNameLst>
                                      </p:cBhvr>
                                    </p:anim>
                                    <p:animScale>
                                      <p:cBhvr>
                                        <p:cTn id="47" dur="200" decel="100000" autoRev="1" fill="hold">
                                          <p:stCondLst>
                                            <p:cond delay="600"/>
                                          </p:stCondLst>
                                        </p:cTn>
                                        <p:tgtEl>
                                          <p:spTgt spid="3">
                                            <p:txEl>
                                              <p:pRg st="7" end="7"/>
                                            </p:txEl>
                                          </p:spTgt>
                                        </p:tgtEl>
                                      </p:cBhvr>
                                      <p:from x="100000" y="100000"/>
                                      <p:to x="80000" y="100000"/>
                                    </p:animScale>
                                    <p:anim by="(#ppt_h/3+#ppt_w*0.1)" calcmode="lin" valueType="num">
                                      <p:cBhvr additive="sum">
                                        <p:cTn id="48" dur="200" decel="100000" autoRev="1" fill="hold">
                                          <p:stCondLst>
                                            <p:cond delay="600"/>
                                          </p:stCondLst>
                                        </p:cTn>
                                        <p:tgtEl>
                                          <p:spTgt spid="3">
                                            <p:txEl>
                                              <p:pRg st="7" end="7"/>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27000">
              <a:srgbClr val="CCFFFF">
                <a:alpha val="22000"/>
              </a:srgbClr>
            </a:gs>
            <a:gs pos="17999">
              <a:srgbClr val="99CCFF"/>
            </a:gs>
            <a:gs pos="36000">
              <a:srgbClr val="9966FF"/>
            </a:gs>
            <a:gs pos="61000">
              <a:srgbClr val="CC99FF"/>
            </a:gs>
            <a:gs pos="82001">
              <a:srgbClr val="99CCFF"/>
            </a:gs>
            <a:gs pos="100000">
              <a:srgbClr val="CCCCFF"/>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3000364" y="1600200"/>
            <a:ext cx="5686436" cy="4972072"/>
          </a:xfrm>
        </p:spPr>
        <p:txBody>
          <a:bodyPr>
            <a:normAutofit fontScale="40000" lnSpcReduction="20000"/>
          </a:bodyPr>
          <a:lstStyle/>
          <a:p>
            <a:pPr>
              <a:buNone/>
            </a:pPr>
            <a:r>
              <a:rPr lang="ru-RU" dirty="0" smtClean="0"/>
              <a:t> </a:t>
            </a:r>
          </a:p>
          <a:p>
            <a:pPr>
              <a:buNone/>
            </a:pPr>
            <a:r>
              <a:rPr lang="ru-RU" sz="4200" i="1" dirty="0" smtClean="0">
                <a:latin typeface="SL_Times New Roman" pitchFamily="18" charset="0"/>
              </a:rPr>
              <a:t>Платон  </a:t>
            </a:r>
            <a:r>
              <a:rPr lang="ru-RU" sz="4200" i="1" dirty="0" err="1" smtClean="0">
                <a:latin typeface="SL_Times New Roman" pitchFamily="18" charset="0"/>
              </a:rPr>
              <a:t>чорында</a:t>
            </a:r>
            <a:r>
              <a:rPr lang="ru-RU" sz="4200" i="1" dirty="0" smtClean="0">
                <a:latin typeface="SL_Times New Roman" pitchFamily="18" charset="0"/>
              </a:rPr>
              <a:t> </a:t>
            </a:r>
            <a:r>
              <a:rPr lang="ru-RU" sz="4200" i="1" dirty="0" err="1" smtClean="0">
                <a:latin typeface="SL_Times New Roman" pitchFamily="18" charset="0"/>
              </a:rPr>
              <a:t>күпкырлыкларны дөнья</a:t>
            </a:r>
            <a:r>
              <a:rPr lang="ru-RU" sz="4200" i="1" dirty="0" smtClean="0">
                <a:latin typeface="SL_Times New Roman" pitchFamily="18" charset="0"/>
              </a:rPr>
              <a:t> </a:t>
            </a:r>
            <a:r>
              <a:rPr lang="tt-RU" sz="4200" i="1" dirty="0" smtClean="0">
                <a:latin typeface="SL_Times New Roman" pitchFamily="18" charset="0"/>
              </a:rPr>
              <a:t>төзелеше белән бөйләү үзенең дәвамын </a:t>
            </a:r>
            <a:r>
              <a:rPr lang="ru-RU" sz="4200" i="1" dirty="0" smtClean="0">
                <a:latin typeface="SL_Times New Roman" pitchFamily="18" charset="0"/>
              </a:rPr>
              <a:t> 80- </a:t>
            </a:r>
            <a:r>
              <a:rPr lang="ru-RU" sz="4200" i="1" dirty="0" err="1" smtClean="0">
                <a:latin typeface="SL_Times New Roman" pitchFamily="18" charset="0"/>
              </a:rPr>
              <a:t>елларда</a:t>
            </a:r>
            <a:r>
              <a:rPr lang="ru-RU" sz="4200" i="1" dirty="0" smtClean="0">
                <a:latin typeface="SL_Times New Roman" pitchFamily="18" charset="0"/>
              </a:rPr>
              <a:t> </a:t>
            </a:r>
            <a:r>
              <a:rPr lang="ru-RU" sz="4200" i="1" dirty="0" err="1" smtClean="0">
                <a:latin typeface="SL_Times New Roman" pitchFamily="18" charset="0"/>
              </a:rPr>
              <a:t>Мәскәү инженерлары</a:t>
            </a:r>
            <a:r>
              <a:rPr lang="ru-RU" sz="4200" i="1" dirty="0" smtClean="0">
                <a:latin typeface="SL_Times New Roman" pitchFamily="18" charset="0"/>
              </a:rPr>
              <a:t> В. Макаров,  В. </a:t>
            </a:r>
            <a:r>
              <a:rPr lang="ru-RU" sz="4200" i="1" dirty="0" err="1" smtClean="0">
                <a:latin typeface="SL_Times New Roman" pitchFamily="18" charset="0"/>
              </a:rPr>
              <a:t>Морозовларның фәнни гипотезасында</a:t>
            </a:r>
            <a:r>
              <a:rPr lang="ru-RU" sz="4200" i="1" dirty="0" smtClean="0">
                <a:latin typeface="SL_Times New Roman" pitchFamily="18" charset="0"/>
              </a:rPr>
              <a:t> </a:t>
            </a:r>
            <a:r>
              <a:rPr lang="ru-RU" sz="4200" i="1" dirty="0" err="1" smtClean="0">
                <a:latin typeface="SL_Times New Roman" pitchFamily="18" charset="0"/>
              </a:rPr>
              <a:t>урын</a:t>
            </a:r>
            <a:r>
              <a:rPr lang="ru-RU" sz="4200" i="1" dirty="0" smtClean="0">
                <a:latin typeface="SL_Times New Roman" pitchFamily="18" charset="0"/>
              </a:rPr>
              <a:t> </a:t>
            </a:r>
            <a:r>
              <a:rPr lang="ru-RU" sz="4200" i="1" dirty="0" err="1" smtClean="0">
                <a:latin typeface="SL_Times New Roman" pitchFamily="18" charset="0"/>
              </a:rPr>
              <a:t>алган</a:t>
            </a:r>
            <a:r>
              <a:rPr lang="ru-RU" sz="4200" i="1" dirty="0" smtClean="0">
                <a:latin typeface="SL_Times New Roman" pitchFamily="18" charset="0"/>
              </a:rPr>
              <a:t>. </a:t>
            </a:r>
            <a:r>
              <a:rPr lang="ru-RU" sz="4200" i="1" dirty="0" err="1" smtClean="0">
                <a:latin typeface="SL_Times New Roman" pitchFamily="18" charset="0"/>
              </a:rPr>
              <a:t>Алар</a:t>
            </a:r>
            <a:r>
              <a:rPr lang="ru-RU" sz="4200" i="1" dirty="0" smtClean="0">
                <a:latin typeface="SL_Times New Roman" pitchFamily="18" charset="0"/>
              </a:rPr>
              <a:t> </a:t>
            </a:r>
            <a:r>
              <a:rPr lang="ru-RU" sz="4200" i="1" dirty="0" err="1" smtClean="0">
                <a:latin typeface="SL_Times New Roman" pitchFamily="18" charset="0"/>
              </a:rPr>
              <a:t>җирнең төше үсүче  </a:t>
            </a:r>
            <a:r>
              <a:rPr lang="ru-RU" sz="4200" i="1" dirty="0" smtClean="0">
                <a:latin typeface="SL_Times New Roman" pitchFamily="18" charset="0"/>
              </a:rPr>
              <a:t>кристалл  </a:t>
            </a:r>
            <a:r>
              <a:rPr lang="ru-RU" sz="4200" i="1" dirty="0" err="1" smtClean="0">
                <a:latin typeface="SL_Times New Roman" pitchFamily="18" charset="0"/>
              </a:rPr>
              <a:t>формасында</a:t>
            </a:r>
            <a:r>
              <a:rPr lang="ru-RU" sz="4200" i="1" dirty="0" smtClean="0">
                <a:latin typeface="SL_Times New Roman" pitchFamily="18" charset="0"/>
              </a:rPr>
              <a:t>  </a:t>
            </a:r>
            <a:r>
              <a:rPr lang="ru-RU" sz="4200" i="1" dirty="0" err="1" smtClean="0">
                <a:latin typeface="SL_Times New Roman" pitchFamily="18" charset="0"/>
              </a:rPr>
              <a:t>була</a:t>
            </a:r>
            <a:r>
              <a:rPr lang="ru-RU" sz="4200" i="1" dirty="0" smtClean="0">
                <a:latin typeface="SL_Times New Roman" pitchFamily="18" charset="0"/>
              </a:rPr>
              <a:t>, </a:t>
            </a:r>
            <a:r>
              <a:rPr lang="ru-RU" sz="4200" i="1" dirty="0" err="1" smtClean="0">
                <a:latin typeface="SL_Times New Roman" pitchFamily="18" charset="0"/>
              </a:rPr>
              <a:t>ә кристаллның нурлары</a:t>
            </a:r>
            <a:r>
              <a:rPr lang="ru-RU" sz="4200" i="1" dirty="0" smtClean="0">
                <a:latin typeface="SL_Times New Roman" pitchFamily="18" charset="0"/>
              </a:rPr>
              <a:t> </a:t>
            </a:r>
            <a:r>
              <a:rPr lang="ru-RU" sz="4200" i="1" dirty="0" err="1" smtClean="0">
                <a:latin typeface="SL_Times New Roman" pitchFamily="18" charset="0"/>
              </a:rPr>
              <a:t>җирнең  </a:t>
            </a:r>
            <a:r>
              <a:rPr lang="ru-RU" sz="4200" i="1" dirty="0" smtClean="0">
                <a:latin typeface="SL_Times New Roman" pitchFamily="18" charset="0"/>
              </a:rPr>
              <a:t>икосаэдр-додекаэдр  </a:t>
            </a:r>
            <a:r>
              <a:rPr lang="ru-RU" sz="4200" i="1" dirty="0" err="1" smtClean="0">
                <a:latin typeface="SL_Times New Roman" pitchFamily="18" charset="0"/>
              </a:rPr>
              <a:t>структурасын</a:t>
            </a:r>
            <a:r>
              <a:rPr lang="ru-RU" sz="4200" i="1" dirty="0" smtClean="0">
                <a:latin typeface="SL_Times New Roman" pitchFamily="18" charset="0"/>
              </a:rPr>
              <a:t>  </a:t>
            </a:r>
            <a:r>
              <a:rPr lang="ru-RU" sz="4200" i="1" dirty="0" err="1" smtClean="0">
                <a:latin typeface="SL_Times New Roman" pitchFamily="18" charset="0"/>
              </a:rPr>
              <a:t>төзи диеп</a:t>
            </a:r>
            <a:r>
              <a:rPr lang="ru-RU" sz="4200" i="1" dirty="0" smtClean="0">
                <a:latin typeface="SL_Times New Roman" pitchFamily="18" charset="0"/>
              </a:rPr>
              <a:t> </a:t>
            </a:r>
            <a:r>
              <a:rPr lang="ru-RU" sz="4200" i="1" dirty="0" err="1" smtClean="0">
                <a:latin typeface="SL_Times New Roman" pitchFamily="18" charset="0"/>
              </a:rPr>
              <a:t>саныйлар</a:t>
            </a:r>
            <a:r>
              <a:rPr lang="ru-RU" sz="4200" i="1" dirty="0" smtClean="0">
                <a:latin typeface="SL_Times New Roman" pitchFamily="18" charset="0"/>
              </a:rPr>
              <a:t>.  </a:t>
            </a:r>
            <a:r>
              <a:rPr lang="ru-RU" sz="4200" i="1" dirty="0" err="1" smtClean="0">
                <a:latin typeface="SL_Times New Roman" pitchFamily="18" charset="0"/>
              </a:rPr>
              <a:t>Ул</a:t>
            </a:r>
            <a:r>
              <a:rPr lang="ru-RU" sz="4200" i="1" dirty="0" smtClean="0">
                <a:latin typeface="SL_Times New Roman" pitchFamily="18" charset="0"/>
              </a:rPr>
              <a:t>  </a:t>
            </a:r>
            <a:r>
              <a:rPr lang="ru-RU" sz="4200" i="1" dirty="0" err="1" smtClean="0">
                <a:latin typeface="SL_Times New Roman" pitchFamily="18" charset="0"/>
              </a:rPr>
              <a:t>Җир  шарында</a:t>
            </a:r>
            <a:r>
              <a:rPr lang="ru-RU" sz="4200" i="1" dirty="0" smtClean="0">
                <a:latin typeface="SL_Times New Roman" pitchFamily="18" charset="0"/>
              </a:rPr>
              <a:t> </a:t>
            </a:r>
            <a:r>
              <a:rPr lang="ru-RU" sz="4200" i="1" dirty="0" err="1" smtClean="0">
                <a:latin typeface="SL_Times New Roman" pitchFamily="18" charset="0"/>
              </a:rPr>
              <a:t>үзенә камалган</a:t>
            </a:r>
            <a:r>
              <a:rPr lang="ru-RU" sz="4200" i="1" dirty="0" smtClean="0">
                <a:latin typeface="SL_Times New Roman" pitchFamily="18" charset="0"/>
              </a:rPr>
              <a:t> </a:t>
            </a:r>
            <a:r>
              <a:rPr lang="ru-RU" sz="4200" i="1" dirty="0" err="1" smtClean="0">
                <a:latin typeface="SL_Times New Roman" pitchFamily="18" charset="0"/>
              </a:rPr>
              <a:t>төзек күпкырлыкларлар </a:t>
            </a:r>
            <a:r>
              <a:rPr lang="ru-RU" sz="4200" i="1" dirty="0" smtClean="0">
                <a:latin typeface="SL_Times New Roman" pitchFamily="18" charset="0"/>
              </a:rPr>
              <a:t>– икосаэдр  </a:t>
            </a:r>
            <a:r>
              <a:rPr lang="ru-RU" sz="4200" i="1" dirty="0" err="1" smtClean="0">
                <a:latin typeface="SL_Times New Roman" pitchFamily="18" charset="0"/>
              </a:rPr>
              <a:t>һәм  додекаэдрның проекцияләрендә чагылыш</a:t>
            </a:r>
            <a:r>
              <a:rPr lang="ru-RU" sz="4200" i="1" dirty="0" smtClean="0">
                <a:latin typeface="SL_Times New Roman" pitchFamily="18" charset="0"/>
              </a:rPr>
              <a:t> </a:t>
            </a:r>
            <a:r>
              <a:rPr lang="ru-RU" sz="4200" i="1" dirty="0" err="1" smtClean="0">
                <a:latin typeface="SL_Times New Roman" pitchFamily="18" charset="0"/>
              </a:rPr>
              <a:t>таба</a:t>
            </a:r>
            <a:r>
              <a:rPr lang="ru-RU" sz="4200" i="1" dirty="0" smtClean="0">
                <a:latin typeface="SL_Times New Roman" pitchFamily="18" charset="0"/>
              </a:rPr>
              <a:t>:</a:t>
            </a:r>
          </a:p>
          <a:p>
            <a:pPr>
              <a:buNone/>
            </a:pPr>
            <a:r>
              <a:rPr lang="ru-RU" sz="4200" i="1" dirty="0" smtClean="0">
                <a:latin typeface="SL_Times New Roman" pitchFamily="18" charset="0"/>
              </a:rPr>
              <a:t> </a:t>
            </a:r>
            <a:r>
              <a:rPr lang="ru-RU" sz="4200" i="1" dirty="0" err="1" smtClean="0">
                <a:latin typeface="SL_Times New Roman" pitchFamily="18" charset="0"/>
              </a:rPr>
              <a:t>Бик</a:t>
            </a:r>
            <a:r>
              <a:rPr lang="ru-RU" sz="4200" i="1" dirty="0" smtClean="0">
                <a:latin typeface="SL_Times New Roman" pitchFamily="18" charset="0"/>
              </a:rPr>
              <a:t> </a:t>
            </a:r>
            <a:r>
              <a:rPr lang="ru-RU" sz="4200" i="1" dirty="0" err="1" smtClean="0">
                <a:latin typeface="SL_Times New Roman" pitchFamily="18" charset="0"/>
              </a:rPr>
              <a:t>күп файдалы</a:t>
            </a:r>
            <a:r>
              <a:rPr lang="ru-RU" sz="4200" i="1" dirty="0" smtClean="0">
                <a:latin typeface="SL_Times New Roman" pitchFamily="18" charset="0"/>
              </a:rPr>
              <a:t> </a:t>
            </a:r>
            <a:r>
              <a:rPr lang="ru-RU" sz="4200" i="1" dirty="0" err="1" smtClean="0">
                <a:latin typeface="SL_Times New Roman" pitchFamily="18" charset="0"/>
              </a:rPr>
              <a:t>казылмаларның ятмалары</a:t>
            </a:r>
            <a:r>
              <a:rPr lang="ru-RU" sz="4200" i="1" dirty="0" smtClean="0">
                <a:latin typeface="SL_Times New Roman" pitchFamily="18" charset="0"/>
              </a:rPr>
              <a:t>  </a:t>
            </a:r>
            <a:r>
              <a:rPr lang="ru-RU" sz="4200" i="1" dirty="0" err="1" smtClean="0">
                <a:latin typeface="SL_Times New Roman" pitchFamily="18" charset="0"/>
              </a:rPr>
              <a:t>Җирнең   </a:t>
            </a:r>
            <a:r>
              <a:rPr lang="ru-RU" sz="4200" i="1" dirty="0" smtClean="0">
                <a:latin typeface="SL_Times New Roman" pitchFamily="18" charset="0"/>
              </a:rPr>
              <a:t>икосаэдр-додекаэдр  </a:t>
            </a:r>
            <a:r>
              <a:rPr lang="ru-RU" sz="4200" i="1" dirty="0" err="1" smtClean="0">
                <a:latin typeface="SL_Times New Roman" pitchFamily="18" charset="0"/>
              </a:rPr>
              <a:t>сеткасы</a:t>
            </a:r>
            <a:r>
              <a:rPr lang="ru-RU" sz="4200" i="1" dirty="0" smtClean="0">
                <a:latin typeface="SL_Times New Roman" pitchFamily="18" charset="0"/>
              </a:rPr>
              <a:t> </a:t>
            </a:r>
            <a:r>
              <a:rPr lang="ru-RU" sz="4200" i="1" dirty="0" err="1" smtClean="0">
                <a:latin typeface="SL_Times New Roman" pitchFamily="18" charset="0"/>
              </a:rPr>
              <a:t>буйлап</a:t>
            </a:r>
            <a:r>
              <a:rPr lang="ru-RU" sz="4200" i="1" dirty="0" smtClean="0">
                <a:latin typeface="SL_Times New Roman" pitchFamily="18" charset="0"/>
              </a:rPr>
              <a:t> </a:t>
            </a:r>
            <a:r>
              <a:rPr lang="ru-RU" sz="4200" i="1" dirty="0" err="1" smtClean="0">
                <a:latin typeface="SL_Times New Roman" pitchFamily="18" charset="0"/>
              </a:rPr>
              <a:t>сузыла</a:t>
            </a:r>
            <a:r>
              <a:rPr lang="ru-RU" sz="4200" i="1" dirty="0" smtClean="0">
                <a:latin typeface="SL_Times New Roman" pitchFamily="18" charset="0"/>
              </a:rPr>
              <a:t>; </a:t>
            </a:r>
          </a:p>
          <a:p>
            <a:pPr>
              <a:buNone/>
            </a:pPr>
            <a:r>
              <a:rPr lang="ru-RU" sz="4200" i="1" dirty="0" err="1" smtClean="0">
                <a:latin typeface="SL_Times New Roman" pitchFamily="18" charset="0"/>
              </a:rPr>
              <a:t>Күпкырлыкларның </a:t>
            </a:r>
            <a:r>
              <a:rPr lang="ru-RU" sz="4200" i="1" dirty="0" smtClean="0">
                <a:latin typeface="SL_Times New Roman" pitchFamily="18" charset="0"/>
              </a:rPr>
              <a:t>62 </a:t>
            </a:r>
            <a:r>
              <a:rPr lang="ru-RU" sz="4200" i="1" dirty="0" err="1" smtClean="0">
                <a:latin typeface="SL_Times New Roman" pitchFamily="18" charset="0"/>
              </a:rPr>
              <a:t>түбәсе һәм кабыргаларның урталары</a:t>
            </a:r>
            <a:r>
              <a:rPr lang="ru-RU" sz="4200" i="1" dirty="0" smtClean="0">
                <a:latin typeface="SL_Times New Roman" pitchFamily="18" charset="0"/>
              </a:rPr>
              <a:t> </a:t>
            </a:r>
            <a:r>
              <a:rPr lang="ru-RU" sz="4200" i="1" dirty="0" err="1" smtClean="0">
                <a:latin typeface="SL_Times New Roman" pitchFamily="18" charset="0"/>
              </a:rPr>
              <a:t>аерым</a:t>
            </a:r>
            <a:r>
              <a:rPr lang="ru-RU" sz="4200" i="1" dirty="0" smtClean="0">
                <a:latin typeface="SL_Times New Roman" pitchFamily="18" charset="0"/>
              </a:rPr>
              <a:t> </a:t>
            </a:r>
            <a:r>
              <a:rPr lang="ru-RU" sz="4200" i="1" dirty="0" err="1" smtClean="0">
                <a:latin typeface="SL_Times New Roman" pitchFamily="18" charset="0"/>
              </a:rPr>
              <a:t>үзенчәлеккә ия</a:t>
            </a:r>
            <a:r>
              <a:rPr lang="ru-RU" sz="4200" i="1" dirty="0" smtClean="0">
                <a:latin typeface="SL_Times New Roman" pitchFamily="18" charset="0"/>
              </a:rPr>
              <a:t>. </a:t>
            </a:r>
            <a:r>
              <a:rPr lang="ru-RU" sz="4200" i="1" dirty="0" err="1" smtClean="0">
                <a:latin typeface="SL_Times New Roman" pitchFamily="18" charset="0"/>
              </a:rPr>
              <a:t>Аларда</a:t>
            </a:r>
            <a:r>
              <a:rPr lang="ru-RU" sz="4200" i="1" dirty="0" smtClean="0">
                <a:latin typeface="SL_Times New Roman" pitchFamily="18" charset="0"/>
              </a:rPr>
              <a:t> </a:t>
            </a:r>
            <a:r>
              <a:rPr lang="ru-RU" sz="4200" i="1" dirty="0" err="1" smtClean="0">
                <a:latin typeface="SL_Times New Roman" pitchFamily="18" charset="0"/>
              </a:rPr>
              <a:t>борынгы</a:t>
            </a:r>
            <a:r>
              <a:rPr lang="ru-RU" sz="4200" i="1" dirty="0" smtClean="0">
                <a:latin typeface="SL_Times New Roman" pitchFamily="18" charset="0"/>
              </a:rPr>
              <a:t> культура </a:t>
            </a:r>
            <a:r>
              <a:rPr lang="ru-RU" sz="4200" i="1" dirty="0" err="1" smtClean="0">
                <a:latin typeface="SL_Times New Roman" pitchFamily="18" charset="0"/>
              </a:rPr>
              <a:t>һәм  </a:t>
            </a:r>
            <a:r>
              <a:rPr lang="ru-RU" sz="4200" i="1" dirty="0" smtClean="0">
                <a:latin typeface="SL_Times New Roman" pitchFamily="18" charset="0"/>
              </a:rPr>
              <a:t>цивилизация </a:t>
            </a:r>
            <a:r>
              <a:rPr lang="ru-RU" sz="4200" i="1" dirty="0" err="1" smtClean="0">
                <a:latin typeface="SL_Times New Roman" pitchFamily="18" charset="0"/>
              </a:rPr>
              <a:t>учаклары</a:t>
            </a:r>
            <a:r>
              <a:rPr lang="ru-RU" sz="4200" i="1" dirty="0" smtClean="0">
                <a:latin typeface="SL_Times New Roman" pitchFamily="18" charset="0"/>
              </a:rPr>
              <a:t> </a:t>
            </a:r>
            <a:r>
              <a:rPr lang="ru-RU" sz="4200" i="1" dirty="0" err="1" smtClean="0">
                <a:latin typeface="SL_Times New Roman" pitchFamily="18" charset="0"/>
              </a:rPr>
              <a:t>урнашкан</a:t>
            </a:r>
            <a:r>
              <a:rPr lang="ru-RU" sz="4200" i="1" dirty="0" smtClean="0">
                <a:latin typeface="SL_Times New Roman" pitchFamily="18" charset="0"/>
              </a:rPr>
              <a:t>: Перу, </a:t>
            </a:r>
            <a:r>
              <a:rPr lang="ru-RU" sz="4200" i="1" dirty="0" err="1" smtClean="0">
                <a:latin typeface="SL_Times New Roman" pitchFamily="18" charset="0"/>
              </a:rPr>
              <a:t>Төньяк </a:t>
            </a:r>
            <a:r>
              <a:rPr lang="ru-RU" sz="4200" i="1" dirty="0" smtClean="0">
                <a:latin typeface="SL_Times New Roman" pitchFamily="18" charset="0"/>
              </a:rPr>
              <a:t>Монголия, Гаити, </a:t>
            </a:r>
            <a:r>
              <a:rPr lang="ru-RU" sz="4200" i="1" dirty="0" err="1" smtClean="0">
                <a:latin typeface="SL_Times New Roman" pitchFamily="18" charset="0"/>
              </a:rPr>
              <a:t>һ.б.</a:t>
            </a:r>
            <a:r>
              <a:rPr lang="ru-RU" sz="4200" i="1" dirty="0" smtClean="0">
                <a:latin typeface="SL_Times New Roman" pitchFamily="18" charset="0"/>
              </a:rPr>
              <a:t> </a:t>
            </a:r>
          </a:p>
          <a:p>
            <a:pPr>
              <a:buNone/>
            </a:pPr>
            <a:r>
              <a:rPr lang="ru-RU" sz="4200" i="1" dirty="0" err="1" smtClean="0">
                <a:latin typeface="SL_Times New Roman" pitchFamily="18" charset="0"/>
              </a:rPr>
              <a:t>Бу</a:t>
            </a:r>
            <a:r>
              <a:rPr lang="ru-RU" sz="4200" i="1" dirty="0" smtClean="0">
                <a:latin typeface="SL_Times New Roman" pitchFamily="18" charset="0"/>
              </a:rPr>
              <a:t> </a:t>
            </a:r>
            <a:r>
              <a:rPr lang="ru-RU" sz="4200" i="1" dirty="0" err="1" smtClean="0">
                <a:latin typeface="SL_Times New Roman" pitchFamily="18" charset="0"/>
              </a:rPr>
              <a:t>нокталарда</a:t>
            </a:r>
            <a:r>
              <a:rPr lang="ru-RU" sz="4200" i="1" dirty="0" smtClean="0">
                <a:latin typeface="SL_Times New Roman" pitchFamily="18" charset="0"/>
              </a:rPr>
              <a:t> атмосфера </a:t>
            </a:r>
            <a:r>
              <a:rPr lang="ru-RU" sz="4200" i="1" dirty="0" err="1" smtClean="0">
                <a:latin typeface="SL_Times New Roman" pitchFamily="18" charset="0"/>
              </a:rPr>
              <a:t>басымының максимумнары</a:t>
            </a:r>
            <a:r>
              <a:rPr lang="en-US" sz="4200" i="1" dirty="0" smtClean="0">
                <a:latin typeface="SL_Times New Roman" pitchFamily="18" charset="0"/>
              </a:rPr>
              <a:t> </a:t>
            </a:r>
            <a:r>
              <a:rPr lang="tt-RU" sz="4200" i="1" dirty="0" smtClean="0">
                <a:latin typeface="SL_Times New Roman" pitchFamily="18" charset="0"/>
              </a:rPr>
              <a:t>һәм минимумнары, </a:t>
            </a:r>
            <a:r>
              <a:rPr lang="ru-RU" sz="4200" i="1" dirty="0" smtClean="0">
                <a:latin typeface="SL_Times New Roman" pitchFamily="18" charset="0"/>
              </a:rPr>
              <a:t> </a:t>
            </a:r>
            <a:r>
              <a:rPr lang="ru-RU" sz="4200" i="1" dirty="0" err="1" smtClean="0">
                <a:latin typeface="SL_Times New Roman" pitchFamily="18" charset="0"/>
              </a:rPr>
              <a:t>бөтендөнья  океанының </a:t>
            </a:r>
            <a:r>
              <a:rPr lang="ru-RU" sz="4200" i="1" dirty="0" smtClean="0">
                <a:latin typeface="SL_Times New Roman" pitchFamily="18" charset="0"/>
              </a:rPr>
              <a:t>гигант </a:t>
            </a:r>
            <a:r>
              <a:rPr lang="tt-RU" sz="4200" i="1" dirty="0" smtClean="0">
                <a:latin typeface="SL_Times New Roman" pitchFamily="18" charset="0"/>
              </a:rPr>
              <a:t>өермәләре</a:t>
            </a:r>
            <a:r>
              <a:rPr lang="ru-RU" sz="4200" i="1" dirty="0" smtClean="0">
                <a:latin typeface="SL_Times New Roman" pitchFamily="18" charset="0"/>
              </a:rPr>
              <a:t> </a:t>
            </a:r>
            <a:r>
              <a:rPr lang="ru-RU" sz="4200" i="1" dirty="0" err="1" smtClean="0">
                <a:latin typeface="SL_Times New Roman" pitchFamily="18" charset="0"/>
              </a:rPr>
              <a:t>күзәтелә.</a:t>
            </a:r>
            <a:r>
              <a:rPr lang="ru-RU" sz="4200" i="1" dirty="0" smtClean="0">
                <a:latin typeface="SL_Times New Roman" pitchFamily="18" charset="0"/>
              </a:rPr>
              <a:t> </a:t>
            </a:r>
          </a:p>
          <a:p>
            <a:pPr>
              <a:buNone/>
            </a:pPr>
            <a:r>
              <a:rPr lang="ru-RU" sz="4200" i="1" dirty="0" err="1" smtClean="0">
                <a:latin typeface="SL_Times New Roman" pitchFamily="18" charset="0"/>
              </a:rPr>
              <a:t>Бу</a:t>
            </a:r>
            <a:r>
              <a:rPr lang="ru-RU" sz="4200" i="1" dirty="0" smtClean="0">
                <a:latin typeface="SL_Times New Roman" pitchFamily="18" charset="0"/>
              </a:rPr>
              <a:t> </a:t>
            </a:r>
            <a:r>
              <a:rPr lang="ru-RU" sz="4200" i="1" dirty="0" err="1" smtClean="0">
                <a:latin typeface="SL_Times New Roman" pitchFamily="18" charset="0"/>
              </a:rPr>
              <a:t>төеннәрдә </a:t>
            </a:r>
            <a:r>
              <a:rPr lang="ru-RU" sz="4200" i="1" dirty="0" smtClean="0">
                <a:latin typeface="SL_Times New Roman" pitchFamily="18" charset="0"/>
              </a:rPr>
              <a:t>Лох-Несс </a:t>
            </a:r>
            <a:r>
              <a:rPr lang="ru-RU" sz="4200" i="1" dirty="0" err="1" smtClean="0">
                <a:latin typeface="SL_Times New Roman" pitchFamily="18" charset="0"/>
              </a:rPr>
              <a:t>күле</a:t>
            </a:r>
            <a:r>
              <a:rPr lang="ru-RU" sz="4200" i="1" dirty="0" smtClean="0">
                <a:latin typeface="SL_Times New Roman" pitchFamily="18" charset="0"/>
              </a:rPr>
              <a:t>, Бермуд </a:t>
            </a:r>
            <a:r>
              <a:rPr lang="tt-RU" sz="4200" i="1" dirty="0" smtClean="0">
                <a:latin typeface="SL_Times New Roman" pitchFamily="18" charset="0"/>
              </a:rPr>
              <a:t>өчпочмагы урнашкан.</a:t>
            </a:r>
            <a:r>
              <a:rPr lang="ru-RU" sz="4200" i="1" dirty="0" smtClean="0">
                <a:latin typeface="SL_Times New Roman" pitchFamily="18" charset="0"/>
              </a:rPr>
              <a:t> </a:t>
            </a:r>
          </a:p>
          <a:p>
            <a:endParaRPr lang="ru-RU" dirty="0"/>
          </a:p>
        </p:txBody>
      </p:sp>
      <p:pic>
        <p:nvPicPr>
          <p:cNvPr id="23554" name="Picture 2"/>
          <p:cNvPicPr>
            <a:picLocks noChangeAspect="1" noChangeArrowheads="1"/>
          </p:cNvPicPr>
          <p:nvPr/>
        </p:nvPicPr>
        <p:blipFill>
          <a:blip r:embed="rId2" cstate="print"/>
          <a:srcRect/>
          <a:stretch>
            <a:fillRect/>
          </a:stretch>
        </p:blipFill>
        <p:spPr bwMode="auto">
          <a:xfrm>
            <a:off x="285720" y="1643050"/>
            <a:ext cx="2663825" cy="2566987"/>
          </a:xfrm>
          <a:prstGeom prst="rect">
            <a:avLst/>
          </a:prstGeom>
          <a:noFill/>
          <a:ln w="9525">
            <a:noFill/>
            <a:miter lim="800000"/>
            <a:headEnd/>
            <a:tailEnd/>
          </a:ln>
          <a:effectLst/>
        </p:spPr>
      </p:pic>
      <p:sp>
        <p:nvSpPr>
          <p:cNvPr id="5" name="Прямоугольник 4"/>
          <p:cNvSpPr/>
          <p:nvPr/>
        </p:nvSpPr>
        <p:spPr>
          <a:xfrm>
            <a:off x="0" y="-142900"/>
            <a:ext cx="9089411" cy="1754326"/>
          </a:xfrm>
          <a:prstGeom prst="rect">
            <a:avLst/>
          </a:prstGeom>
          <a:noFill/>
        </p:spPr>
        <p:txBody>
          <a:bodyPr wrap="none" lIns="91440" tIns="45720" rIns="91440" bIns="45720">
            <a:spAutoFit/>
          </a:bodyPr>
          <a:lstStyle/>
          <a:p>
            <a:pPr algn="ctr"/>
            <a:r>
              <a:rPr lang="tt-RU" sz="5400" b="1" cap="none" spc="0"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Җирнең икосаэдр-додекаэдр</a:t>
            </a:r>
          </a:p>
          <a:p>
            <a:pPr algn="ctr"/>
            <a:r>
              <a:rPr lang="tt-RU" sz="5400" b="1" cap="none" spc="0"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 структурасы</a:t>
            </a:r>
            <a:endParaRPr lang="ru-RU" sz="5400" b="1" cap="none" spc="0"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23554"/>
                                        </p:tgtEl>
                                        <p:attrNameLst>
                                          <p:attrName>style.visibility</p:attrName>
                                        </p:attrNameLst>
                                      </p:cBhvr>
                                      <p:to>
                                        <p:strVal val="visible"/>
                                      </p:to>
                                    </p:set>
                                    <p:animEffect transition="in" filter="fade">
                                      <p:cBhvr>
                                        <p:cTn id="7" dur="800" decel="100000"/>
                                        <p:tgtEl>
                                          <p:spTgt spid="23554"/>
                                        </p:tgtEl>
                                      </p:cBhvr>
                                    </p:animEffect>
                                    <p:anim calcmode="lin" valueType="num">
                                      <p:cBhvr>
                                        <p:cTn id="8" dur="800" decel="100000" fill="hold"/>
                                        <p:tgtEl>
                                          <p:spTgt spid="23554"/>
                                        </p:tgtEl>
                                        <p:attrNameLst>
                                          <p:attrName>style.rotation</p:attrName>
                                        </p:attrNameLst>
                                      </p:cBhvr>
                                      <p:tavLst>
                                        <p:tav tm="0">
                                          <p:val>
                                            <p:fltVal val="-90"/>
                                          </p:val>
                                        </p:tav>
                                        <p:tav tm="100000">
                                          <p:val>
                                            <p:fltVal val="0"/>
                                          </p:val>
                                        </p:tav>
                                      </p:tavLst>
                                    </p:anim>
                                    <p:anim calcmode="lin" valueType="num">
                                      <p:cBhvr>
                                        <p:cTn id="9" dur="800" decel="100000" fill="hold"/>
                                        <p:tgtEl>
                                          <p:spTgt spid="23554"/>
                                        </p:tgtEl>
                                        <p:attrNameLst>
                                          <p:attrName>ppt_x</p:attrName>
                                        </p:attrNameLst>
                                      </p:cBhvr>
                                      <p:tavLst>
                                        <p:tav tm="0">
                                          <p:val>
                                            <p:strVal val="#ppt_x+0.4"/>
                                          </p:val>
                                        </p:tav>
                                        <p:tav tm="100000">
                                          <p:val>
                                            <p:strVal val="#ppt_x-0.05"/>
                                          </p:val>
                                        </p:tav>
                                      </p:tavLst>
                                    </p:anim>
                                    <p:anim calcmode="lin" valueType="num">
                                      <p:cBhvr>
                                        <p:cTn id="10" dur="800" decel="100000" fill="hold"/>
                                        <p:tgtEl>
                                          <p:spTgt spid="23554"/>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3554"/>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3554"/>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ChangeArrowheads="1"/>
          </p:cNvSpPr>
          <p:nvPr>
            <p:ph type="body" sz="half" idx="1"/>
          </p:nvPr>
        </p:nvSpPr>
        <p:spPr>
          <a:xfrm>
            <a:off x="457200" y="620713"/>
            <a:ext cx="4038600" cy="5400675"/>
          </a:xfrm>
        </p:spPr>
        <p:txBody>
          <a:bodyPr>
            <a:normAutofit fontScale="92500" lnSpcReduction="20000"/>
          </a:bodyPr>
          <a:lstStyle/>
          <a:p>
            <a:pPr eaLnBrk="1" hangingPunct="1">
              <a:buFontTx/>
              <a:buNone/>
            </a:pPr>
            <a:r>
              <a:rPr lang="en-US" sz="2000" dirty="0" smtClean="0"/>
              <a:t>      </a:t>
            </a:r>
            <a:endParaRPr lang="ru-RU" sz="2000" dirty="0" smtClean="0"/>
          </a:p>
          <a:p>
            <a:pPr eaLnBrk="1" hangingPunct="1">
              <a:buFontTx/>
              <a:buNone/>
            </a:pPr>
            <a:r>
              <a:rPr lang="ru-RU" sz="2800" i="1" dirty="0" smtClean="0"/>
              <a:t>     </a:t>
            </a:r>
            <a:r>
              <a:rPr lang="ru-RU" sz="2800" i="1" dirty="0" smtClean="0">
                <a:latin typeface="SL_Times New Roman" pitchFamily="18" charset="0"/>
              </a:rPr>
              <a:t>Декарт </a:t>
            </a:r>
            <a:r>
              <a:rPr lang="ru-RU" sz="2800" i="1" dirty="0" err="1" smtClean="0">
                <a:latin typeface="SL_Times New Roman" pitchFamily="18" charset="0"/>
              </a:rPr>
              <a:t>төзек күпкырлыкларда гаҗәеп закончалыкны</a:t>
            </a:r>
            <a:r>
              <a:rPr lang="ru-RU" sz="2800" i="1" dirty="0" smtClean="0">
                <a:latin typeface="SL_Times New Roman" pitchFamily="18" charset="0"/>
              </a:rPr>
              <a:t> </a:t>
            </a:r>
            <a:r>
              <a:rPr lang="ru-RU" sz="2800" i="1" dirty="0" err="1" smtClean="0">
                <a:latin typeface="SL_Times New Roman" pitchFamily="18" charset="0"/>
              </a:rPr>
              <a:t>күреп алган</a:t>
            </a:r>
            <a:r>
              <a:rPr lang="ru-RU" sz="2800" i="1" dirty="0" smtClean="0">
                <a:latin typeface="SL_Times New Roman" pitchFamily="18" charset="0"/>
              </a:rPr>
              <a:t>. </a:t>
            </a:r>
          </a:p>
          <a:p>
            <a:pPr eaLnBrk="1" hangingPunct="1">
              <a:buFontTx/>
              <a:buNone/>
            </a:pPr>
            <a:r>
              <a:rPr lang="ru-RU" sz="2800" i="1" dirty="0" smtClean="0">
                <a:latin typeface="SL_Times New Roman" pitchFamily="18" charset="0"/>
              </a:rPr>
              <a:t>    В – </a:t>
            </a:r>
            <a:r>
              <a:rPr lang="ru-RU" sz="2800" i="1" dirty="0" err="1" smtClean="0">
                <a:latin typeface="SL_Times New Roman" pitchFamily="18" charset="0"/>
              </a:rPr>
              <a:t>түбәләр </a:t>
            </a:r>
            <a:r>
              <a:rPr lang="ru-RU" sz="2800" i="1" dirty="0" smtClean="0">
                <a:latin typeface="SL_Times New Roman" pitchFamily="18" charset="0"/>
              </a:rPr>
              <a:t>саны, </a:t>
            </a:r>
          </a:p>
          <a:p>
            <a:pPr eaLnBrk="1" hangingPunct="1">
              <a:buFontTx/>
              <a:buNone/>
            </a:pPr>
            <a:r>
              <a:rPr lang="ru-RU" sz="2800" i="1" dirty="0" smtClean="0">
                <a:latin typeface="SL_Times New Roman" pitchFamily="18" charset="0"/>
              </a:rPr>
              <a:t>    Р – </a:t>
            </a:r>
            <a:r>
              <a:rPr lang="ru-RU" sz="2800" i="1" dirty="0" err="1" smtClean="0">
                <a:latin typeface="SL_Times New Roman" pitchFamily="18" charset="0"/>
              </a:rPr>
              <a:t>кабыргалар</a:t>
            </a:r>
            <a:r>
              <a:rPr lang="ru-RU" sz="2800" i="1" dirty="0" smtClean="0">
                <a:latin typeface="SL_Times New Roman" pitchFamily="18" charset="0"/>
              </a:rPr>
              <a:t> саны, </a:t>
            </a:r>
          </a:p>
          <a:p>
            <a:pPr eaLnBrk="1" hangingPunct="1">
              <a:buFontTx/>
              <a:buNone/>
            </a:pPr>
            <a:r>
              <a:rPr lang="ru-RU" sz="2800" i="1" dirty="0" smtClean="0">
                <a:latin typeface="SL_Times New Roman" pitchFamily="18" charset="0"/>
              </a:rPr>
              <a:t>    Г – </a:t>
            </a:r>
            <a:r>
              <a:rPr lang="ru-RU" sz="2800" i="1" dirty="0" err="1" smtClean="0">
                <a:latin typeface="SL_Times New Roman" pitchFamily="18" charset="0"/>
              </a:rPr>
              <a:t>кырлар</a:t>
            </a:r>
            <a:r>
              <a:rPr lang="ru-RU" sz="2800" i="1" dirty="0" smtClean="0">
                <a:latin typeface="SL_Times New Roman" pitchFamily="18" charset="0"/>
              </a:rPr>
              <a:t> саны </a:t>
            </a:r>
            <a:r>
              <a:rPr lang="ru-RU" sz="2800" i="1" dirty="0" err="1" smtClean="0">
                <a:latin typeface="SL_Times New Roman" pitchFamily="18" charset="0"/>
              </a:rPr>
              <a:t>булса</a:t>
            </a:r>
            <a:r>
              <a:rPr lang="ru-RU" sz="2800" i="1" dirty="0" smtClean="0">
                <a:latin typeface="SL_Times New Roman" pitchFamily="18" charset="0"/>
              </a:rPr>
              <a:t>,</a:t>
            </a:r>
          </a:p>
          <a:p>
            <a:pPr eaLnBrk="1" hangingPunct="1">
              <a:buFontTx/>
              <a:buNone/>
            </a:pPr>
            <a:r>
              <a:rPr lang="ru-RU" sz="2800" i="1" dirty="0" err="1" smtClean="0">
                <a:latin typeface="SL_Times New Roman" pitchFamily="18" charset="0"/>
              </a:rPr>
              <a:t>Ул</a:t>
            </a:r>
            <a:r>
              <a:rPr lang="ru-RU" sz="2800" i="1" dirty="0" smtClean="0">
                <a:latin typeface="SL_Times New Roman" pitchFamily="18" charset="0"/>
              </a:rPr>
              <a:t> </a:t>
            </a:r>
            <a:r>
              <a:rPr lang="ru-RU" sz="2800" i="1" dirty="0" err="1" smtClean="0">
                <a:latin typeface="SL_Times New Roman" pitchFamily="18" charset="0"/>
              </a:rPr>
              <a:t>вакытта</a:t>
            </a:r>
            <a:r>
              <a:rPr lang="ru-RU" sz="2800" i="1" dirty="0" smtClean="0">
                <a:latin typeface="SL_Times New Roman" pitchFamily="18" charset="0"/>
              </a:rPr>
              <a:t>    </a:t>
            </a:r>
          </a:p>
          <a:p>
            <a:pPr eaLnBrk="1" hangingPunct="1">
              <a:buFontTx/>
              <a:buNone/>
            </a:pPr>
            <a:r>
              <a:rPr lang="ru-RU" sz="2800" i="1" dirty="0" err="1" smtClean="0">
                <a:latin typeface="SL_Times New Roman" pitchFamily="18" charset="0"/>
              </a:rPr>
              <a:t>формуласы</a:t>
            </a:r>
            <a:r>
              <a:rPr lang="ru-RU" sz="2800" i="1" dirty="0" smtClean="0">
                <a:latin typeface="SL_Times New Roman" pitchFamily="18" charset="0"/>
              </a:rPr>
              <a:t> </a:t>
            </a:r>
            <a:r>
              <a:rPr lang="ru-RU" sz="2800" i="1" dirty="0" err="1" smtClean="0">
                <a:latin typeface="SL_Times New Roman" pitchFamily="18" charset="0"/>
              </a:rPr>
              <a:t>дөрес була</a:t>
            </a:r>
            <a:r>
              <a:rPr lang="ru-RU" sz="2800" i="1" dirty="0" smtClean="0">
                <a:latin typeface="SL_Times New Roman" pitchFamily="18" charset="0"/>
              </a:rPr>
              <a:t>. </a:t>
            </a:r>
            <a:r>
              <a:rPr lang="ru-RU" sz="2800" i="1" dirty="0" err="1" smtClean="0">
                <a:latin typeface="SL_Times New Roman" pitchFamily="18" charset="0"/>
              </a:rPr>
              <a:t>Формуланы</a:t>
            </a:r>
            <a:r>
              <a:rPr lang="ru-RU" sz="2800" i="1" dirty="0" smtClean="0">
                <a:latin typeface="SL_Times New Roman" pitchFamily="18" charset="0"/>
              </a:rPr>
              <a:t> </a:t>
            </a:r>
            <a:r>
              <a:rPr lang="ru-RU" sz="2800" i="1" dirty="0" err="1" smtClean="0">
                <a:latin typeface="SL_Times New Roman" pitchFamily="18" charset="0"/>
              </a:rPr>
              <a:t>соңрак </a:t>
            </a:r>
            <a:r>
              <a:rPr lang="ru-RU" sz="2800" i="1" dirty="0" smtClean="0">
                <a:latin typeface="SL_Times New Roman" pitchFamily="18" charset="0"/>
              </a:rPr>
              <a:t>Эйлер </a:t>
            </a:r>
            <a:r>
              <a:rPr lang="ru-RU" sz="2800" i="1" dirty="0" err="1" smtClean="0">
                <a:latin typeface="SL_Times New Roman" pitchFamily="18" charset="0"/>
              </a:rPr>
              <a:t>ачкан</a:t>
            </a:r>
            <a:r>
              <a:rPr lang="ru-RU" sz="2800" i="1" dirty="0" smtClean="0">
                <a:latin typeface="SL_Times New Roman" pitchFamily="18" charset="0"/>
              </a:rPr>
              <a:t>, </a:t>
            </a:r>
            <a:r>
              <a:rPr lang="ru-RU" sz="2800" i="1" dirty="0" err="1" smtClean="0">
                <a:latin typeface="SL_Times New Roman" pitchFamily="18" charset="0"/>
              </a:rPr>
              <a:t>хәзер ул</a:t>
            </a:r>
            <a:r>
              <a:rPr lang="ru-RU" sz="2800" i="1" dirty="0" smtClean="0">
                <a:latin typeface="SL_Times New Roman" pitchFamily="18" charset="0"/>
              </a:rPr>
              <a:t> Эйлер </a:t>
            </a:r>
            <a:r>
              <a:rPr lang="ru-RU" sz="2800" i="1" dirty="0" err="1" smtClean="0">
                <a:latin typeface="SL_Times New Roman" pitchFamily="18" charset="0"/>
              </a:rPr>
              <a:t>формуласы</a:t>
            </a:r>
            <a:r>
              <a:rPr lang="ru-RU" sz="2800" i="1" dirty="0" smtClean="0">
                <a:latin typeface="SL_Times New Roman" pitchFamily="18" charset="0"/>
              </a:rPr>
              <a:t> </a:t>
            </a:r>
            <a:r>
              <a:rPr lang="ru-RU" sz="2800" i="1" dirty="0" err="1" smtClean="0">
                <a:latin typeface="SL_Times New Roman" pitchFamily="18" charset="0"/>
              </a:rPr>
              <a:t>исемен</a:t>
            </a:r>
            <a:r>
              <a:rPr lang="ru-RU" sz="2800" i="1" dirty="0" smtClean="0">
                <a:latin typeface="SL_Times New Roman" pitchFamily="18" charset="0"/>
              </a:rPr>
              <a:t> </a:t>
            </a:r>
            <a:r>
              <a:rPr lang="ru-RU" sz="2800" i="1" dirty="0" err="1" smtClean="0">
                <a:latin typeface="SL_Times New Roman" pitchFamily="18" charset="0"/>
              </a:rPr>
              <a:t>йөртә</a:t>
            </a:r>
            <a:r>
              <a:rPr lang="ru-RU" sz="2800" i="1" dirty="0" smtClean="0">
                <a:latin typeface="SL_Times New Roman" pitchFamily="18" charset="0"/>
              </a:rPr>
              <a:t>.</a:t>
            </a:r>
          </a:p>
        </p:txBody>
      </p:sp>
      <p:graphicFrame>
        <p:nvGraphicFramePr>
          <p:cNvPr id="15417" name="Group 57"/>
          <p:cNvGraphicFramePr>
            <a:graphicFrameLocks noGrp="1"/>
          </p:cNvGraphicFramePr>
          <p:nvPr>
            <p:ph sz="half" idx="2"/>
          </p:nvPr>
        </p:nvGraphicFramePr>
        <p:xfrm>
          <a:off x="4643438" y="549275"/>
          <a:ext cx="4357718" cy="5327650"/>
        </p:xfrm>
        <a:graphic>
          <a:graphicData uri="http://schemas.openxmlformats.org/drawingml/2006/table">
            <a:tbl>
              <a:tblPr/>
              <a:tblGrid>
                <a:gridCol w="2214578"/>
                <a:gridCol w="642942"/>
                <a:gridCol w="857256"/>
                <a:gridCol w="642942"/>
              </a:tblGrid>
              <a:tr h="13874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2400" b="0" i="0" u="none" strike="noStrike" cap="none" normalizeH="0" baseline="0" dirty="0" err="1" smtClean="0">
                          <a:ln>
                            <a:noFill/>
                          </a:ln>
                          <a:solidFill>
                            <a:schemeClr val="tx1"/>
                          </a:solidFill>
                          <a:effectLst/>
                          <a:latin typeface="Arial" charset="0"/>
                        </a:rPr>
                        <a:t>күпкырлыклар</a:t>
                      </a:r>
                      <a:endParaRPr kumimoji="0" lang="ru-RU" sz="2400" b="0" i="0" u="none" strike="noStrike" cap="none" normalizeH="0" baseline="0" dirty="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600" b="0" i="0" u="none" strike="noStrike" cap="none" normalizeH="0" baseline="0" dirty="0" smtClean="0">
                          <a:ln>
                            <a:noFill/>
                          </a:ln>
                          <a:solidFill>
                            <a:schemeClr val="tx1"/>
                          </a:solidFill>
                          <a:effectLst/>
                          <a:latin typeface="Arial" charset="0"/>
                        </a:rPr>
                        <a:t>В</a:t>
                      </a:r>
                      <a:endParaRPr kumimoji="0" lang="en-US" sz="1600" b="0"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tt-RU" sz="1600" b="0" i="0" u="none" strike="noStrike" cap="none" normalizeH="0" baseline="0" dirty="0" smtClean="0">
                          <a:ln>
                            <a:noFill/>
                          </a:ln>
                          <a:solidFill>
                            <a:schemeClr val="tx1"/>
                          </a:solidFill>
                          <a:effectLst/>
                          <a:latin typeface="Arial" charset="0"/>
                        </a:rPr>
                        <a:t>түбә</a:t>
                      </a:r>
                      <a:endParaRPr kumimoji="0" lang="ru-RU" sz="16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600" b="0" i="0" u="none" strike="noStrike" cap="none" normalizeH="0" baseline="0" dirty="0" smtClean="0">
                          <a:ln>
                            <a:noFill/>
                          </a:ln>
                          <a:solidFill>
                            <a:schemeClr val="tx1"/>
                          </a:solidFill>
                          <a:effectLst/>
                          <a:latin typeface="Arial" charset="0"/>
                        </a:rPr>
                        <a:t>Р</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tt-RU" sz="1400" b="0" i="0" u="none" strike="noStrike" cap="none" normalizeH="0" baseline="0" dirty="0" smtClean="0">
                          <a:ln>
                            <a:noFill/>
                          </a:ln>
                          <a:solidFill>
                            <a:schemeClr val="tx1"/>
                          </a:solidFill>
                          <a:effectLst/>
                          <a:latin typeface="Arial" charset="0"/>
                        </a:rPr>
                        <a:t>кабырга</a:t>
                      </a:r>
                      <a:endParaRPr kumimoji="0" lang="ru-RU" sz="14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600" b="0" i="0" u="none" strike="noStrike" cap="none" normalizeH="0" baseline="0" dirty="0" smtClean="0">
                          <a:ln>
                            <a:noFill/>
                          </a:ln>
                          <a:solidFill>
                            <a:schemeClr val="tx1"/>
                          </a:solidFill>
                          <a:effectLst/>
                          <a:latin typeface="Arial" charset="0"/>
                        </a:rPr>
                        <a:t>Г</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tt-RU" sz="1600" b="0" i="0" u="none" strike="noStrike" cap="none" normalizeH="0" baseline="0" dirty="0" smtClean="0">
                          <a:ln>
                            <a:noFill/>
                          </a:ln>
                          <a:solidFill>
                            <a:schemeClr val="tx1"/>
                          </a:solidFill>
                          <a:effectLst/>
                          <a:latin typeface="Arial" charset="0"/>
                        </a:rPr>
                        <a:t>кыр</a:t>
                      </a:r>
                      <a:endParaRPr kumimoji="0" lang="ru-RU" sz="16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509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2400" b="0" i="0" u="none" strike="noStrike" cap="none" normalizeH="0" baseline="0" smtClean="0">
                          <a:ln>
                            <a:noFill/>
                          </a:ln>
                          <a:solidFill>
                            <a:schemeClr val="tx1"/>
                          </a:solidFill>
                          <a:effectLst/>
                          <a:latin typeface="Arial" charset="0"/>
                        </a:rPr>
                        <a:t>тетраэдр</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600" b="0" i="0" u="none" strike="noStrike" cap="none" normalizeH="0" baseline="0" smtClean="0">
                          <a:ln>
                            <a:noFill/>
                          </a:ln>
                          <a:solidFill>
                            <a:schemeClr val="tx1"/>
                          </a:solidFill>
                          <a:effectLst/>
                          <a:latin typeface="Arial" charset="0"/>
                        </a:rPr>
                        <a:t>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600" b="0" i="0" u="none" strike="noStrike" cap="none" normalizeH="0" baseline="0" smtClean="0">
                          <a:ln>
                            <a:noFill/>
                          </a:ln>
                          <a:solidFill>
                            <a:schemeClr val="tx1"/>
                          </a:solidFill>
                          <a:effectLst/>
                          <a:latin typeface="Arial" charset="0"/>
                        </a:rPr>
                        <a:t>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600" b="0" i="0" u="none" strike="noStrike" cap="none" normalizeH="0" baseline="0" smtClean="0">
                          <a:ln>
                            <a:noFill/>
                          </a:ln>
                          <a:solidFill>
                            <a:schemeClr val="tx1"/>
                          </a:solidFill>
                          <a:effectLst/>
                          <a:latin typeface="Arial" charset="0"/>
                        </a:rPr>
                        <a:t>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207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2400" b="0" i="0" u="none" strike="noStrike" cap="none" normalizeH="0" baseline="0" smtClean="0">
                          <a:ln>
                            <a:noFill/>
                          </a:ln>
                          <a:solidFill>
                            <a:schemeClr val="tx1"/>
                          </a:solidFill>
                          <a:effectLst/>
                          <a:latin typeface="Arial" charset="0"/>
                        </a:rPr>
                        <a:t>Куб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600" b="0" i="0" u="none" strike="noStrike" cap="none" normalizeH="0" baseline="0" smtClean="0">
                          <a:ln>
                            <a:noFill/>
                          </a:ln>
                          <a:solidFill>
                            <a:schemeClr val="tx1"/>
                          </a:solidFill>
                          <a:effectLst/>
                          <a:latin typeface="Arial" charset="0"/>
                        </a:rPr>
                        <a:t>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600" b="0" i="0" u="none" strike="noStrike" cap="none" normalizeH="0" baseline="0" smtClean="0">
                          <a:ln>
                            <a:noFill/>
                          </a:ln>
                          <a:solidFill>
                            <a:schemeClr val="tx1"/>
                          </a:solidFill>
                          <a:effectLst/>
                          <a:latin typeface="Arial" charset="0"/>
                        </a:rPr>
                        <a:t>12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600" b="0" i="0" u="none" strike="noStrike" cap="none" normalizeH="0" baseline="0" smtClean="0">
                          <a:ln>
                            <a:noFill/>
                          </a:ln>
                          <a:solidFill>
                            <a:schemeClr val="tx1"/>
                          </a:solidFill>
                          <a:effectLst/>
                          <a:latin typeface="Arial" charset="0"/>
                        </a:rPr>
                        <a:t>6</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509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2400" b="0" i="0" u="none" strike="noStrike" cap="none" normalizeH="0" baseline="0" smtClean="0">
                          <a:ln>
                            <a:noFill/>
                          </a:ln>
                          <a:solidFill>
                            <a:schemeClr val="tx1"/>
                          </a:solidFill>
                          <a:effectLst/>
                          <a:latin typeface="Arial" charset="0"/>
                        </a:rPr>
                        <a:t>Октаэдр</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600" b="0" i="0" u="none" strike="noStrike" cap="none" normalizeH="0" baseline="0" smtClean="0">
                          <a:ln>
                            <a:noFill/>
                          </a:ln>
                          <a:solidFill>
                            <a:schemeClr val="tx1"/>
                          </a:solidFill>
                          <a:effectLst/>
                          <a:latin typeface="Arial" charset="0"/>
                        </a:rPr>
                        <a:t>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600" b="0" i="0" u="none" strike="noStrike" cap="none" normalizeH="0" baseline="0" smtClean="0">
                          <a:ln>
                            <a:noFill/>
                          </a:ln>
                          <a:solidFill>
                            <a:schemeClr val="tx1"/>
                          </a:solidFill>
                          <a:effectLst/>
                          <a:latin typeface="Arial" charset="0"/>
                        </a:rPr>
                        <a:t>12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600" b="0" i="0" u="none" strike="noStrike" cap="none" normalizeH="0" baseline="0" smtClean="0">
                          <a:ln>
                            <a:noFill/>
                          </a:ln>
                          <a:solidFill>
                            <a:schemeClr val="tx1"/>
                          </a:solidFill>
                          <a:effectLst/>
                          <a:latin typeface="Arial" charset="0"/>
                        </a:rPr>
                        <a:t>8</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175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2400" b="0" i="0" u="none" strike="noStrike" cap="none" normalizeH="0" baseline="0" smtClean="0">
                          <a:ln>
                            <a:noFill/>
                          </a:ln>
                          <a:solidFill>
                            <a:schemeClr val="tx1"/>
                          </a:solidFill>
                          <a:effectLst/>
                          <a:latin typeface="Arial" charset="0"/>
                        </a:rPr>
                        <a:t>Додекаэдр</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600" b="0" i="0" u="none" strike="noStrike" cap="none" normalizeH="0" baseline="0" smtClean="0">
                          <a:ln>
                            <a:noFill/>
                          </a:ln>
                          <a:solidFill>
                            <a:schemeClr val="tx1"/>
                          </a:solidFill>
                          <a:effectLst/>
                          <a:latin typeface="Arial" charset="0"/>
                        </a:rPr>
                        <a:t>20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600" b="0" i="0" u="none" strike="noStrike" cap="none" normalizeH="0" baseline="0" smtClean="0">
                          <a:ln>
                            <a:noFill/>
                          </a:ln>
                          <a:solidFill>
                            <a:schemeClr val="tx1"/>
                          </a:solidFill>
                          <a:effectLst/>
                          <a:latin typeface="Arial" charset="0"/>
                        </a:rPr>
                        <a:t>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600" b="0" i="0" u="none" strike="noStrike" cap="none" normalizeH="0" baseline="0" dirty="0" smtClean="0">
                          <a:ln>
                            <a:noFill/>
                          </a:ln>
                          <a:solidFill>
                            <a:schemeClr val="tx1"/>
                          </a:solidFill>
                          <a:effectLst/>
                          <a:latin typeface="Arial" charset="0"/>
                        </a:rPr>
                        <a:t>12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4" name="Прямоугольник 3"/>
          <p:cNvSpPr/>
          <p:nvPr/>
        </p:nvSpPr>
        <p:spPr>
          <a:xfrm>
            <a:off x="2500298" y="3357562"/>
            <a:ext cx="1430200" cy="52322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2800" b="1" i="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В+Г-Р=2</a:t>
            </a:r>
            <a:endParaRPr lang="ru-RU" sz="28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Содержимое 5"/>
          <p:cNvSpPr>
            <a:spLocks noGrp="1"/>
          </p:cNvSpPr>
          <p:nvPr>
            <p:ph idx="1"/>
          </p:nvPr>
        </p:nvSpPr>
        <p:spPr>
          <a:xfrm>
            <a:off x="2714612" y="785794"/>
            <a:ext cx="5972188" cy="5340369"/>
          </a:xfrm>
        </p:spPr>
        <p:txBody>
          <a:bodyPr>
            <a:normAutofit fontScale="55000" lnSpcReduction="20000"/>
          </a:bodyPr>
          <a:lstStyle/>
          <a:p>
            <a:pPr>
              <a:buNone/>
            </a:pPr>
            <a:r>
              <a:rPr lang="ru-RU" dirty="0" err="1" smtClean="0">
                <a:latin typeface="SL_Times New Roman" pitchFamily="18" charset="0"/>
              </a:rPr>
              <a:t>Төзек  күкырлыклар тере</a:t>
            </a:r>
            <a:r>
              <a:rPr lang="ru-RU" dirty="0" smtClean="0">
                <a:latin typeface="SL_Times New Roman" pitchFamily="18" charset="0"/>
              </a:rPr>
              <a:t> </a:t>
            </a:r>
            <a:r>
              <a:rPr lang="ru-RU" dirty="0" err="1" smtClean="0">
                <a:latin typeface="SL_Times New Roman" pitchFamily="18" charset="0"/>
              </a:rPr>
              <a:t>табигатьтә дә очрый</a:t>
            </a:r>
            <a:r>
              <a:rPr lang="ru-RU" dirty="0" smtClean="0">
                <a:latin typeface="SL_Times New Roman" pitchFamily="18" charset="0"/>
              </a:rPr>
              <a:t>. </a:t>
            </a:r>
            <a:r>
              <a:rPr lang="ru-RU" dirty="0" err="1" smtClean="0">
                <a:latin typeface="SL_Times New Roman" pitchFamily="18" charset="0"/>
              </a:rPr>
              <a:t>Мәсәлән, бер</a:t>
            </a:r>
            <a:r>
              <a:rPr lang="ru-RU" dirty="0" smtClean="0">
                <a:latin typeface="SL_Times New Roman" pitchFamily="18" charset="0"/>
              </a:rPr>
              <a:t> </a:t>
            </a:r>
            <a:r>
              <a:rPr lang="ru-RU" dirty="0" err="1" smtClean="0">
                <a:latin typeface="SL_Times New Roman" pitchFamily="18" charset="0"/>
              </a:rPr>
              <a:t>күзәнәкле диңгез </a:t>
            </a:r>
            <a:r>
              <a:rPr lang="ru-RU" dirty="0" smtClean="0">
                <a:latin typeface="SL_Times New Roman" pitchFamily="18" charset="0"/>
              </a:rPr>
              <a:t>организмы </a:t>
            </a:r>
            <a:r>
              <a:rPr lang="ru-RU" dirty="0" err="1" smtClean="0">
                <a:latin typeface="SL_Times New Roman" pitchFamily="18" charset="0"/>
              </a:rPr>
              <a:t>феодария</a:t>
            </a:r>
            <a:r>
              <a:rPr lang="ru-RU" dirty="0" smtClean="0">
                <a:latin typeface="SL_Times New Roman" pitchFamily="18" charset="0"/>
              </a:rPr>
              <a:t> </a:t>
            </a:r>
            <a:r>
              <a:rPr lang="en-US" dirty="0" smtClean="0">
                <a:latin typeface="SL_Times New Roman" pitchFamily="18" charset="0"/>
              </a:rPr>
              <a:t> </a:t>
            </a:r>
            <a:r>
              <a:rPr lang="ru-RU" dirty="0" smtClean="0">
                <a:latin typeface="SL_Times New Roman" pitchFamily="18" charset="0"/>
              </a:rPr>
              <a:t>скелет</a:t>
            </a:r>
            <a:r>
              <a:rPr lang="tt-RU" dirty="0" smtClean="0">
                <a:latin typeface="SL_Times New Roman" pitchFamily="18" charset="0"/>
              </a:rPr>
              <a:t>ы </a:t>
            </a:r>
            <a:r>
              <a:rPr lang="ru-RU" u="sng" dirty="0" smtClean="0">
                <a:latin typeface="SL_Times New Roman" pitchFamily="18" charset="0"/>
              </a:rPr>
              <a:t>икосаэдр</a:t>
            </a:r>
            <a:r>
              <a:rPr lang="ru-RU" dirty="0" smtClean="0">
                <a:latin typeface="SL_Times New Roman" pitchFamily="18" charset="0"/>
              </a:rPr>
              <a:t> </a:t>
            </a:r>
            <a:r>
              <a:rPr lang="ru-RU" dirty="0" err="1" smtClean="0">
                <a:latin typeface="SL_Times New Roman" pitchFamily="18" charset="0"/>
              </a:rPr>
              <a:t>формасында</a:t>
            </a:r>
            <a:r>
              <a:rPr lang="ru-RU" dirty="0" smtClean="0">
                <a:latin typeface="SL_Times New Roman" pitchFamily="18" charset="0"/>
              </a:rPr>
              <a:t>. </a:t>
            </a:r>
            <a:r>
              <a:rPr lang="ru-RU" dirty="0" err="1" smtClean="0">
                <a:latin typeface="SL_Times New Roman" pitchFamily="18" charset="0"/>
              </a:rPr>
              <a:t>Шул</a:t>
            </a:r>
            <a:r>
              <a:rPr lang="ru-RU" dirty="0" smtClean="0">
                <a:latin typeface="SL_Times New Roman" pitchFamily="18" charset="0"/>
              </a:rPr>
              <a:t> </a:t>
            </a:r>
            <a:r>
              <a:rPr lang="ru-RU" dirty="0" err="1" smtClean="0">
                <a:latin typeface="SL_Times New Roman" pitchFamily="18" charset="0"/>
              </a:rPr>
              <a:t>ук</a:t>
            </a:r>
            <a:r>
              <a:rPr lang="ru-RU" dirty="0" smtClean="0">
                <a:latin typeface="SL_Times New Roman" pitchFamily="18" charset="0"/>
              </a:rPr>
              <a:t> </a:t>
            </a:r>
            <a:r>
              <a:rPr lang="ru-RU" dirty="0" err="1" smtClean="0">
                <a:latin typeface="SL_Times New Roman" pitchFamily="18" charset="0"/>
              </a:rPr>
              <a:t>сандагы</a:t>
            </a:r>
            <a:r>
              <a:rPr lang="ru-RU" dirty="0" smtClean="0">
                <a:latin typeface="SL_Times New Roman" pitchFamily="18" charset="0"/>
              </a:rPr>
              <a:t> </a:t>
            </a:r>
            <a:r>
              <a:rPr lang="ru-RU" dirty="0" err="1" smtClean="0">
                <a:latin typeface="SL_Times New Roman" pitchFamily="18" charset="0"/>
              </a:rPr>
              <a:t>кырлары</a:t>
            </a:r>
            <a:r>
              <a:rPr lang="ru-RU" dirty="0" smtClean="0">
                <a:latin typeface="SL_Times New Roman" pitchFamily="18" charset="0"/>
              </a:rPr>
              <a:t>, </a:t>
            </a:r>
            <a:r>
              <a:rPr lang="ru-RU" dirty="0" err="1" smtClean="0">
                <a:latin typeface="SL_Times New Roman" pitchFamily="18" charset="0"/>
              </a:rPr>
              <a:t>кабыргалары</a:t>
            </a:r>
            <a:r>
              <a:rPr lang="ru-RU" dirty="0" smtClean="0">
                <a:latin typeface="SL_Times New Roman" pitchFamily="18" charset="0"/>
              </a:rPr>
              <a:t> </a:t>
            </a:r>
            <a:r>
              <a:rPr lang="ru-RU" dirty="0" err="1" smtClean="0">
                <a:latin typeface="SL_Times New Roman" pitchFamily="18" charset="0"/>
              </a:rPr>
              <a:t>булган</a:t>
            </a:r>
            <a:r>
              <a:rPr lang="ru-RU" dirty="0" smtClean="0">
                <a:latin typeface="SL_Times New Roman" pitchFamily="18" charset="0"/>
              </a:rPr>
              <a:t> </a:t>
            </a:r>
            <a:r>
              <a:rPr lang="ru-RU" dirty="0" err="1" smtClean="0">
                <a:latin typeface="SL_Times New Roman" pitchFamily="18" charset="0"/>
              </a:rPr>
              <a:t>күпкырлыклар арасында</a:t>
            </a:r>
            <a:r>
              <a:rPr lang="ru-RU" dirty="0" smtClean="0">
                <a:latin typeface="SL_Times New Roman" pitchFamily="18" charset="0"/>
              </a:rPr>
              <a:t> икосаэдр  </a:t>
            </a:r>
            <a:r>
              <a:rPr lang="ru-RU" dirty="0" err="1" smtClean="0">
                <a:latin typeface="SL_Times New Roman" pitchFamily="18" charset="0"/>
              </a:rPr>
              <a:t>иң зур</a:t>
            </a:r>
            <a:r>
              <a:rPr lang="ru-RU" dirty="0" smtClean="0">
                <a:latin typeface="SL_Times New Roman" pitchFamily="18" charset="0"/>
              </a:rPr>
              <a:t> </a:t>
            </a:r>
            <a:r>
              <a:rPr lang="ru-RU" dirty="0" err="1" smtClean="0">
                <a:latin typeface="SL_Times New Roman" pitchFamily="18" charset="0"/>
              </a:rPr>
              <a:t>күләмгә</a:t>
            </a:r>
            <a:r>
              <a:rPr lang="ru-RU" dirty="0" smtClean="0">
                <a:latin typeface="SL_Times New Roman" pitchFamily="18" charset="0"/>
              </a:rPr>
              <a:t>, </a:t>
            </a:r>
            <a:r>
              <a:rPr lang="ru-RU" dirty="0" err="1" smtClean="0">
                <a:latin typeface="SL_Times New Roman" pitchFamily="18" charset="0"/>
              </a:rPr>
              <a:t>иң кечкенә өслек мәйданына ия</a:t>
            </a:r>
            <a:r>
              <a:rPr lang="ru-RU" dirty="0" smtClean="0">
                <a:latin typeface="SL_Times New Roman" pitchFamily="18" charset="0"/>
              </a:rPr>
              <a:t>. </a:t>
            </a:r>
            <a:r>
              <a:rPr lang="ru-RU" dirty="0" err="1" smtClean="0">
                <a:latin typeface="SL_Times New Roman" pitchFamily="18" charset="0"/>
              </a:rPr>
              <a:t>Бу</a:t>
            </a:r>
            <a:r>
              <a:rPr lang="ru-RU" dirty="0" smtClean="0">
                <a:latin typeface="SL_Times New Roman" pitchFamily="18" charset="0"/>
              </a:rPr>
              <a:t> факт </a:t>
            </a:r>
            <a:r>
              <a:rPr lang="ru-RU" dirty="0" err="1" smtClean="0">
                <a:latin typeface="SL_Times New Roman" pitchFamily="18" charset="0"/>
              </a:rPr>
              <a:t>феодариягә диңгездә </a:t>
            </a:r>
            <a:r>
              <a:rPr lang="ru-RU" dirty="0" smtClean="0">
                <a:latin typeface="SL_Times New Roman" pitchFamily="18" charset="0"/>
              </a:rPr>
              <a:t>су </a:t>
            </a:r>
            <a:r>
              <a:rPr lang="ru-RU" dirty="0" err="1" smtClean="0">
                <a:latin typeface="SL_Times New Roman" pitchFamily="18" charset="0"/>
              </a:rPr>
              <a:t>басымын</a:t>
            </a:r>
            <a:r>
              <a:rPr lang="ru-RU" dirty="0" smtClean="0">
                <a:latin typeface="SL_Times New Roman" pitchFamily="18" charset="0"/>
              </a:rPr>
              <a:t> </a:t>
            </a:r>
            <a:r>
              <a:rPr lang="ru-RU" dirty="0" err="1" smtClean="0">
                <a:latin typeface="SL_Times New Roman" pitchFamily="18" charset="0"/>
              </a:rPr>
              <a:t>җиңәргә ярдәм итә</a:t>
            </a:r>
            <a:r>
              <a:rPr lang="ru-RU" dirty="0" smtClean="0">
                <a:latin typeface="SL_Times New Roman" pitchFamily="18" charset="0"/>
              </a:rPr>
              <a:t>.</a:t>
            </a:r>
          </a:p>
          <a:p>
            <a:pPr>
              <a:buNone/>
            </a:pPr>
            <a:r>
              <a:rPr lang="ru-RU" dirty="0" err="1" smtClean="0">
                <a:latin typeface="SL_Times New Roman" pitchFamily="18" charset="0"/>
              </a:rPr>
              <a:t>Төзек  күпкырлыклар </a:t>
            </a:r>
            <a:r>
              <a:rPr lang="ru-RU" dirty="0" smtClean="0">
                <a:latin typeface="SL_Times New Roman" pitchFamily="18" charset="0"/>
              </a:rPr>
              <a:t>– </a:t>
            </a:r>
            <a:r>
              <a:rPr lang="ru-RU" dirty="0" err="1" smtClean="0">
                <a:latin typeface="SL_Times New Roman" pitchFamily="18" charset="0"/>
              </a:rPr>
              <a:t>иң </a:t>
            </a:r>
            <a:r>
              <a:rPr lang="ru-RU" dirty="0" smtClean="0">
                <a:latin typeface="SL_Times New Roman" pitchFamily="18" charset="0"/>
              </a:rPr>
              <a:t>«</a:t>
            </a:r>
            <a:r>
              <a:rPr lang="ru-RU" dirty="0" err="1" smtClean="0">
                <a:latin typeface="SL_Times New Roman" pitchFamily="18" charset="0"/>
              </a:rPr>
              <a:t>отышлы</a:t>
            </a:r>
            <a:r>
              <a:rPr lang="ru-RU" dirty="0" smtClean="0">
                <a:latin typeface="SL_Times New Roman" pitchFamily="18" charset="0"/>
              </a:rPr>
              <a:t>» </a:t>
            </a:r>
            <a:r>
              <a:rPr lang="ru-RU" dirty="0" err="1" smtClean="0">
                <a:latin typeface="SL_Times New Roman" pitchFamily="18" charset="0"/>
              </a:rPr>
              <a:t>фигуралар</a:t>
            </a:r>
            <a:r>
              <a:rPr lang="ru-RU" dirty="0" smtClean="0">
                <a:latin typeface="SL_Times New Roman" pitchFamily="18" charset="0"/>
              </a:rPr>
              <a:t>.  </a:t>
            </a:r>
            <a:r>
              <a:rPr lang="ru-RU" dirty="0" err="1" smtClean="0">
                <a:latin typeface="SL_Times New Roman" pitchFamily="18" charset="0"/>
              </a:rPr>
              <a:t>Табигать</a:t>
            </a:r>
            <a:r>
              <a:rPr lang="ru-RU" dirty="0" smtClean="0">
                <a:latin typeface="SL_Times New Roman" pitchFamily="18" charset="0"/>
              </a:rPr>
              <a:t> </a:t>
            </a:r>
            <a:r>
              <a:rPr lang="ru-RU" dirty="0" err="1" smtClean="0">
                <a:latin typeface="SL_Times New Roman" pitchFamily="18" charset="0"/>
              </a:rPr>
              <a:t>моннан</a:t>
            </a:r>
            <a:r>
              <a:rPr lang="ru-RU" dirty="0" smtClean="0">
                <a:latin typeface="SL_Times New Roman" pitchFamily="18" charset="0"/>
              </a:rPr>
              <a:t> </a:t>
            </a:r>
            <a:r>
              <a:rPr lang="ru-RU" dirty="0" err="1" smtClean="0">
                <a:latin typeface="SL_Times New Roman" pitchFamily="18" charset="0"/>
              </a:rPr>
              <a:t>файдалана</a:t>
            </a:r>
            <a:r>
              <a:rPr lang="ru-RU" dirty="0" smtClean="0">
                <a:latin typeface="SL_Times New Roman" pitchFamily="18" charset="0"/>
              </a:rPr>
              <a:t>. </a:t>
            </a:r>
            <a:r>
              <a:rPr lang="ru-RU" dirty="0" err="1" smtClean="0">
                <a:latin typeface="SL_Times New Roman" pitchFamily="18" charset="0"/>
              </a:rPr>
              <a:t>Күп матдәләрнең кристаллары</a:t>
            </a:r>
            <a:r>
              <a:rPr lang="ru-RU" dirty="0" smtClean="0">
                <a:latin typeface="SL_Times New Roman" pitchFamily="18" charset="0"/>
              </a:rPr>
              <a:t> </a:t>
            </a:r>
            <a:r>
              <a:rPr lang="ru-RU" dirty="0" err="1" smtClean="0">
                <a:latin typeface="SL_Times New Roman" pitchFamily="18" charset="0"/>
              </a:rPr>
              <a:t>моңа мисал</a:t>
            </a:r>
            <a:r>
              <a:rPr lang="ru-RU" dirty="0" smtClean="0">
                <a:latin typeface="SL_Times New Roman" pitchFamily="18" charset="0"/>
              </a:rPr>
              <a:t> </a:t>
            </a:r>
            <a:r>
              <a:rPr lang="ru-RU" dirty="0" err="1" smtClean="0">
                <a:latin typeface="SL_Times New Roman" pitchFamily="18" charset="0"/>
              </a:rPr>
              <a:t>булып</a:t>
            </a:r>
            <a:r>
              <a:rPr lang="ru-RU" smtClean="0">
                <a:latin typeface="SL_Times New Roman" pitchFamily="18" charset="0"/>
              </a:rPr>
              <a:t> тора</a:t>
            </a:r>
            <a:r>
              <a:rPr lang="ru-RU" dirty="0" smtClean="0">
                <a:latin typeface="SL_Times New Roman" pitchFamily="18" charset="0"/>
              </a:rPr>
              <a:t>. </a:t>
            </a:r>
          </a:p>
          <a:p>
            <a:pPr>
              <a:buNone/>
            </a:pPr>
            <a:r>
              <a:rPr lang="ru-RU" dirty="0" smtClean="0">
                <a:latin typeface="SL_Times New Roman" pitchFamily="18" charset="0"/>
              </a:rPr>
              <a:t>М</a:t>
            </a:r>
            <a:r>
              <a:rPr lang="tt-RU" dirty="0" smtClean="0">
                <a:latin typeface="SL_Times New Roman" pitchFamily="18" charset="0"/>
              </a:rPr>
              <a:t>әсәлән:</a:t>
            </a:r>
            <a:endParaRPr lang="ru-RU" dirty="0" smtClean="0">
              <a:latin typeface="SL_Times New Roman" pitchFamily="18" charset="0"/>
            </a:endParaRPr>
          </a:p>
          <a:p>
            <a:pPr>
              <a:buNone/>
            </a:pPr>
            <a:r>
              <a:rPr lang="ru-RU" dirty="0" err="1" smtClean="0">
                <a:latin typeface="SL_Times New Roman" pitchFamily="18" charset="0"/>
              </a:rPr>
              <a:t>Аш</a:t>
            </a:r>
            <a:r>
              <a:rPr lang="ru-RU" dirty="0" smtClean="0">
                <a:latin typeface="SL_Times New Roman" pitchFamily="18" charset="0"/>
              </a:rPr>
              <a:t> </a:t>
            </a:r>
            <a:r>
              <a:rPr lang="ru-RU" dirty="0" err="1" smtClean="0">
                <a:latin typeface="SL_Times New Roman" pitchFamily="18" charset="0"/>
              </a:rPr>
              <a:t>тозы</a:t>
            </a:r>
            <a:r>
              <a:rPr lang="ru-RU" dirty="0" smtClean="0">
                <a:latin typeface="SL_Times New Roman" pitchFamily="18" charset="0"/>
              </a:rPr>
              <a:t> (</a:t>
            </a:r>
            <a:r>
              <a:rPr lang="en-US" dirty="0" err="1" smtClean="0">
                <a:latin typeface="SL_Times New Roman" pitchFamily="18" charset="0"/>
              </a:rPr>
              <a:t>NaCl</a:t>
            </a:r>
            <a:r>
              <a:rPr lang="tt-RU" dirty="0" smtClean="0">
                <a:latin typeface="SL_Times New Roman" pitchFamily="18" charset="0"/>
              </a:rPr>
              <a:t>)</a:t>
            </a:r>
            <a:r>
              <a:rPr lang="ru-RU" dirty="0" smtClean="0">
                <a:latin typeface="SL_Times New Roman" pitchFamily="18" charset="0"/>
              </a:rPr>
              <a:t>. </a:t>
            </a:r>
            <a:r>
              <a:rPr lang="ru-RU" dirty="0" err="1" smtClean="0">
                <a:latin typeface="SL_Times New Roman" pitchFamily="18" charset="0"/>
              </a:rPr>
              <a:t>Аның </a:t>
            </a:r>
            <a:r>
              <a:rPr lang="ru-RU" dirty="0" smtClean="0">
                <a:latin typeface="SL_Times New Roman" pitchFamily="18" charset="0"/>
              </a:rPr>
              <a:t>кристаллы </a:t>
            </a:r>
            <a:r>
              <a:rPr lang="ru-RU" u="sng" dirty="0" smtClean="0">
                <a:latin typeface="SL_Times New Roman" pitchFamily="18" charset="0"/>
              </a:rPr>
              <a:t>куб</a:t>
            </a:r>
            <a:r>
              <a:rPr lang="ru-RU" dirty="0" smtClean="0">
                <a:latin typeface="SL_Times New Roman" pitchFamily="18" charset="0"/>
              </a:rPr>
              <a:t> </a:t>
            </a:r>
            <a:r>
              <a:rPr lang="ru-RU" dirty="0" err="1" smtClean="0">
                <a:latin typeface="SL_Times New Roman" pitchFamily="18" charset="0"/>
              </a:rPr>
              <a:t>формасында</a:t>
            </a:r>
            <a:r>
              <a:rPr lang="ru-RU" dirty="0" smtClean="0">
                <a:latin typeface="SL_Times New Roman" pitchFamily="18" charset="0"/>
              </a:rPr>
              <a:t>.</a:t>
            </a:r>
          </a:p>
          <a:p>
            <a:pPr>
              <a:buNone/>
            </a:pPr>
            <a:r>
              <a:rPr lang="ru-RU" dirty="0" smtClean="0">
                <a:latin typeface="SL_Times New Roman" pitchFamily="18" charset="0"/>
              </a:rPr>
              <a:t>Алюминий </a:t>
            </a:r>
            <a:r>
              <a:rPr lang="tt-RU" dirty="0" smtClean="0">
                <a:latin typeface="SL_Times New Roman" pitchFamily="18" charset="0"/>
              </a:rPr>
              <a:t>эшкәртүдә</a:t>
            </a:r>
            <a:r>
              <a:rPr lang="ru-RU" dirty="0" smtClean="0">
                <a:latin typeface="SL_Times New Roman" pitchFamily="18" charset="0"/>
              </a:rPr>
              <a:t> алюминий-калий </a:t>
            </a:r>
            <a:r>
              <a:rPr lang="ru-RU" dirty="0" err="1" smtClean="0">
                <a:latin typeface="SL_Times New Roman" pitchFamily="18" charset="0"/>
              </a:rPr>
              <a:t>кварцлары</a:t>
            </a:r>
            <a:r>
              <a:rPr lang="ru-RU" dirty="0" smtClean="0">
                <a:latin typeface="SL_Times New Roman" pitchFamily="18" charset="0"/>
              </a:rPr>
              <a:t> (</a:t>
            </a:r>
            <a:r>
              <a:rPr lang="en-US" dirty="0" smtClean="0">
                <a:latin typeface="SL_Times New Roman" pitchFamily="18" charset="0"/>
              </a:rPr>
              <a:t>K</a:t>
            </a:r>
            <a:r>
              <a:rPr lang="ru-RU" dirty="0" smtClean="0">
                <a:latin typeface="SL_Times New Roman" pitchFamily="18" charset="0"/>
              </a:rPr>
              <a:t>[</a:t>
            </a:r>
            <a:r>
              <a:rPr lang="en-US" dirty="0" smtClean="0">
                <a:latin typeface="SL_Times New Roman" pitchFamily="18" charset="0"/>
              </a:rPr>
              <a:t>Al</a:t>
            </a:r>
            <a:r>
              <a:rPr lang="ru-RU" dirty="0" smtClean="0">
                <a:latin typeface="SL_Times New Roman" pitchFamily="18" charset="0"/>
              </a:rPr>
              <a:t>(</a:t>
            </a:r>
            <a:r>
              <a:rPr lang="en-US" dirty="0" smtClean="0">
                <a:latin typeface="SL_Times New Roman" pitchFamily="18" charset="0"/>
              </a:rPr>
              <a:t>SO</a:t>
            </a:r>
            <a:r>
              <a:rPr lang="ru-RU" baseline="-25000" dirty="0" smtClean="0">
                <a:latin typeface="SL_Times New Roman" pitchFamily="18" charset="0"/>
              </a:rPr>
              <a:t>4</a:t>
            </a:r>
            <a:r>
              <a:rPr lang="ru-RU" dirty="0" smtClean="0">
                <a:latin typeface="SL_Times New Roman" pitchFamily="18" charset="0"/>
              </a:rPr>
              <a:t>)</a:t>
            </a:r>
            <a:r>
              <a:rPr lang="ru-RU" baseline="-25000" dirty="0" smtClean="0">
                <a:latin typeface="SL_Times New Roman" pitchFamily="18" charset="0"/>
              </a:rPr>
              <a:t>2</a:t>
            </a:r>
            <a:r>
              <a:rPr lang="ru-RU" dirty="0" smtClean="0">
                <a:latin typeface="SL_Times New Roman" pitchFamily="18" charset="0"/>
              </a:rPr>
              <a:t>] </a:t>
            </a:r>
            <a:r>
              <a:rPr lang="ru-RU" dirty="0" err="1" smtClean="0">
                <a:latin typeface="SL_Times New Roman" pitchFamily="18" charset="0"/>
              </a:rPr>
              <a:t>файдаланыла</a:t>
            </a:r>
            <a:r>
              <a:rPr lang="ru-RU" dirty="0" smtClean="0">
                <a:latin typeface="SL_Times New Roman" pitchFamily="18" charset="0"/>
              </a:rPr>
              <a:t>. </a:t>
            </a:r>
            <a:r>
              <a:rPr lang="ru-RU" dirty="0" err="1" smtClean="0">
                <a:latin typeface="SL_Times New Roman" pitchFamily="18" charset="0"/>
              </a:rPr>
              <a:t>Аның  монокристаллары</a:t>
            </a:r>
            <a:r>
              <a:rPr lang="ru-RU" dirty="0" smtClean="0">
                <a:latin typeface="SL_Times New Roman" pitchFamily="18" charset="0"/>
              </a:rPr>
              <a:t> </a:t>
            </a:r>
            <a:r>
              <a:rPr lang="ru-RU" u="sng" dirty="0" smtClean="0">
                <a:latin typeface="SL_Times New Roman" pitchFamily="18" charset="0"/>
              </a:rPr>
              <a:t>октаэдр</a:t>
            </a:r>
            <a:r>
              <a:rPr lang="ru-RU" dirty="0" smtClean="0">
                <a:latin typeface="SL_Times New Roman" pitchFamily="18" charset="0"/>
              </a:rPr>
              <a:t> </a:t>
            </a:r>
            <a:r>
              <a:rPr lang="ru-RU" dirty="0" err="1" smtClean="0">
                <a:latin typeface="SL_Times New Roman" pitchFamily="18" charset="0"/>
              </a:rPr>
              <a:t>формасында</a:t>
            </a:r>
            <a:r>
              <a:rPr lang="ru-RU" dirty="0" smtClean="0">
                <a:latin typeface="SL_Times New Roman" pitchFamily="18" charset="0"/>
              </a:rPr>
              <a:t>.</a:t>
            </a:r>
          </a:p>
          <a:p>
            <a:pPr>
              <a:buNone/>
            </a:pPr>
            <a:r>
              <a:rPr lang="ru-RU" dirty="0" err="1" smtClean="0">
                <a:latin typeface="SL_Times New Roman" pitchFamily="18" charset="0"/>
              </a:rPr>
              <a:t>Тимер</a:t>
            </a:r>
            <a:r>
              <a:rPr lang="ru-RU" dirty="0" smtClean="0">
                <a:latin typeface="SL_Times New Roman" pitchFamily="18" charset="0"/>
              </a:rPr>
              <a:t>, </a:t>
            </a:r>
            <a:r>
              <a:rPr lang="ru-RU" dirty="0" err="1" smtClean="0">
                <a:latin typeface="SL_Times New Roman" pitchFamily="18" charset="0"/>
              </a:rPr>
              <a:t>цементның  аерым</a:t>
            </a:r>
            <a:r>
              <a:rPr lang="ru-RU" dirty="0" smtClean="0">
                <a:latin typeface="SL_Times New Roman" pitchFamily="18" charset="0"/>
              </a:rPr>
              <a:t> </a:t>
            </a:r>
            <a:r>
              <a:rPr lang="ru-RU" dirty="0" err="1" smtClean="0">
                <a:latin typeface="SL_Times New Roman" pitchFamily="18" charset="0"/>
              </a:rPr>
              <a:t>төрләрен  күкертле  колчедансыз</a:t>
            </a:r>
            <a:r>
              <a:rPr lang="ru-RU" dirty="0" smtClean="0">
                <a:latin typeface="SL_Times New Roman" pitchFamily="18" charset="0"/>
              </a:rPr>
              <a:t> (</a:t>
            </a:r>
            <a:r>
              <a:rPr lang="en-US" dirty="0" err="1" smtClean="0">
                <a:latin typeface="SL_Times New Roman" pitchFamily="18" charset="0"/>
              </a:rPr>
              <a:t>FeS</a:t>
            </a:r>
            <a:r>
              <a:rPr lang="ru-RU" dirty="0" smtClean="0">
                <a:latin typeface="SL_Times New Roman" pitchFamily="18" charset="0"/>
              </a:rPr>
              <a:t>) </a:t>
            </a:r>
            <a:r>
              <a:rPr lang="ru-RU" dirty="0" err="1" smtClean="0">
                <a:latin typeface="SL_Times New Roman" pitchFamily="18" charset="0"/>
              </a:rPr>
              <a:t>табып</a:t>
            </a:r>
            <a:r>
              <a:rPr lang="ru-RU" dirty="0" smtClean="0">
                <a:latin typeface="SL_Times New Roman" pitchFamily="18" charset="0"/>
              </a:rPr>
              <a:t> </a:t>
            </a:r>
            <a:r>
              <a:rPr lang="ru-RU" dirty="0" err="1" smtClean="0">
                <a:latin typeface="SL_Times New Roman" pitchFamily="18" charset="0"/>
              </a:rPr>
              <a:t>булмый</a:t>
            </a:r>
            <a:r>
              <a:rPr lang="ru-RU" dirty="0" smtClean="0">
                <a:latin typeface="SL_Times New Roman" pitchFamily="18" charset="0"/>
              </a:rPr>
              <a:t>.  </a:t>
            </a:r>
            <a:r>
              <a:rPr lang="ru-RU" dirty="0" err="1" smtClean="0">
                <a:latin typeface="SL_Times New Roman" pitchFamily="18" charset="0"/>
              </a:rPr>
              <a:t>Аның  кристаллары</a:t>
            </a:r>
            <a:r>
              <a:rPr lang="ru-RU" dirty="0" smtClean="0">
                <a:latin typeface="SL_Times New Roman" pitchFamily="18" charset="0"/>
              </a:rPr>
              <a:t>  </a:t>
            </a:r>
            <a:r>
              <a:rPr lang="ru-RU" u="sng" dirty="0" smtClean="0">
                <a:latin typeface="SL_Times New Roman" pitchFamily="18" charset="0"/>
              </a:rPr>
              <a:t>додекаэдр</a:t>
            </a:r>
            <a:r>
              <a:rPr lang="ru-RU" dirty="0" smtClean="0">
                <a:latin typeface="SL_Times New Roman" pitchFamily="18" charset="0"/>
              </a:rPr>
              <a:t> </a:t>
            </a:r>
            <a:r>
              <a:rPr lang="ru-RU" dirty="0" err="1" smtClean="0">
                <a:latin typeface="SL_Times New Roman" pitchFamily="18" charset="0"/>
              </a:rPr>
              <a:t>формасында</a:t>
            </a:r>
            <a:r>
              <a:rPr lang="ru-RU" dirty="0" smtClean="0">
                <a:latin typeface="SL_Times New Roman" pitchFamily="18" charset="0"/>
              </a:rPr>
              <a:t>.</a:t>
            </a:r>
          </a:p>
          <a:p>
            <a:pPr>
              <a:buNone/>
            </a:pPr>
            <a:endParaRPr lang="ru-RU" sz="1500" dirty="0" smtClean="0">
              <a:latin typeface="SL_Times New Roman" pitchFamily="18" charset="0"/>
            </a:endParaRPr>
          </a:p>
          <a:p>
            <a:pPr>
              <a:buNone/>
            </a:pPr>
            <a:r>
              <a:rPr lang="ru-RU" u="sng" dirty="0" smtClean="0">
                <a:latin typeface="SL_Times New Roman" pitchFamily="18" charset="0"/>
              </a:rPr>
              <a:t>Икосаэдр</a:t>
            </a:r>
            <a:r>
              <a:rPr lang="ru-RU" dirty="0" smtClean="0">
                <a:latin typeface="SL_Times New Roman" pitchFamily="18" charset="0"/>
              </a:rPr>
              <a:t> - </a:t>
            </a:r>
            <a:r>
              <a:rPr lang="ru-RU" dirty="0" err="1" smtClean="0">
                <a:latin typeface="SL_Times New Roman" pitchFamily="18" charset="0"/>
              </a:rPr>
              <a:t>борның </a:t>
            </a:r>
            <a:r>
              <a:rPr lang="ru-RU" dirty="0" smtClean="0">
                <a:latin typeface="SL_Times New Roman" pitchFamily="18" charset="0"/>
              </a:rPr>
              <a:t>(В) </a:t>
            </a:r>
            <a:r>
              <a:rPr lang="ru-RU" dirty="0" err="1" smtClean="0">
                <a:latin typeface="SL_Times New Roman" pitchFamily="18" charset="0"/>
              </a:rPr>
              <a:t>кристалларына</a:t>
            </a:r>
            <a:r>
              <a:rPr lang="ru-RU" dirty="0" smtClean="0">
                <a:latin typeface="SL_Times New Roman" pitchFamily="18" charset="0"/>
              </a:rPr>
              <a:t> форма </a:t>
            </a:r>
            <a:r>
              <a:rPr lang="ru-RU" dirty="0" err="1" smtClean="0">
                <a:latin typeface="SL_Times New Roman" pitchFamily="18" charset="0"/>
              </a:rPr>
              <a:t>бирә</a:t>
            </a:r>
            <a:r>
              <a:rPr lang="ru-RU" dirty="0" smtClean="0">
                <a:latin typeface="SL_Times New Roman" pitchFamily="18" charset="0"/>
              </a:rPr>
              <a:t>.</a:t>
            </a:r>
          </a:p>
          <a:p>
            <a:pPr>
              <a:buNone/>
            </a:pPr>
            <a:endParaRPr lang="ru-RU" sz="1500" dirty="0" smtClean="0">
              <a:latin typeface="SL_Times New Roman" pitchFamily="18" charset="0"/>
            </a:endParaRPr>
          </a:p>
          <a:p>
            <a:pPr>
              <a:buNone/>
            </a:pPr>
            <a:r>
              <a:rPr lang="tt-RU" dirty="0" smtClean="0">
                <a:latin typeface="SL_Times New Roman" pitchFamily="18" charset="0"/>
              </a:rPr>
              <a:t>Вирус </a:t>
            </a:r>
            <a:r>
              <a:rPr lang="tt-RU" u="sng" dirty="0" smtClean="0">
                <a:latin typeface="SL_Times New Roman" pitchFamily="18" charset="0"/>
              </a:rPr>
              <a:t>икосаэдр</a:t>
            </a:r>
            <a:r>
              <a:rPr lang="tt-RU" dirty="0" smtClean="0">
                <a:latin typeface="SL_Times New Roman" pitchFamily="18" charset="0"/>
              </a:rPr>
              <a:t> формасында була.  </a:t>
            </a:r>
            <a:endParaRPr lang="ru-RU" dirty="0">
              <a:latin typeface="SL_Times New Roman" pitchFamily="18" charset="0"/>
            </a:endParaRPr>
          </a:p>
        </p:txBody>
      </p:sp>
      <p:sp>
        <p:nvSpPr>
          <p:cNvPr id="7" name="Прямоугольник 6"/>
          <p:cNvSpPr/>
          <p:nvPr/>
        </p:nvSpPr>
        <p:spPr>
          <a:xfrm>
            <a:off x="520741" y="142852"/>
            <a:ext cx="8337539" cy="584775"/>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tt-RU" sz="32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SL_Times New Roman" pitchFamily="18" charset="0"/>
              </a:rPr>
              <a:t>Табигат</a:t>
            </a:r>
            <a:r>
              <a:rPr lang="ru-RU" sz="3200" b="1" cap="all" spc="0" dirty="0" err="1"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SL_Times New Roman" pitchFamily="18" charset="0"/>
              </a:rPr>
              <a:t>ьт</a:t>
            </a:r>
            <a:r>
              <a:rPr lang="tt-RU" sz="32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SL_Times New Roman" pitchFamily="18" charset="0"/>
              </a:rPr>
              <a:t>ә төзек күпкырлыклар</a:t>
            </a:r>
            <a:endParaRPr lang="ru-RU" sz="32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SL_Times New Roman" pitchFamily="18" charset="0"/>
            </a:endParaRPr>
          </a:p>
        </p:txBody>
      </p:sp>
      <p:pic>
        <p:nvPicPr>
          <p:cNvPr id="24578" name="Picture 2"/>
          <p:cNvPicPr>
            <a:picLocks noChangeAspect="1" noChangeArrowheads="1"/>
          </p:cNvPicPr>
          <p:nvPr/>
        </p:nvPicPr>
        <p:blipFill>
          <a:blip r:embed="rId2" cstate="print"/>
          <a:srcRect/>
          <a:stretch>
            <a:fillRect/>
          </a:stretch>
        </p:blipFill>
        <p:spPr bwMode="auto">
          <a:xfrm>
            <a:off x="285720" y="857232"/>
            <a:ext cx="2286016" cy="2682541"/>
          </a:xfrm>
          <a:prstGeom prst="rect">
            <a:avLst/>
          </a:prstGeom>
          <a:noFill/>
          <a:ln w="9525">
            <a:noFill/>
            <a:miter lim="800000"/>
            <a:headEnd/>
            <a:tailEnd/>
          </a:ln>
          <a:effectLst/>
        </p:spPr>
      </p:pic>
      <p:sp>
        <p:nvSpPr>
          <p:cNvPr id="9" name="Скругленный прямоугольник 8"/>
          <p:cNvSpPr/>
          <p:nvPr/>
        </p:nvSpPr>
        <p:spPr>
          <a:xfrm>
            <a:off x="214282" y="3714752"/>
            <a:ext cx="2428892" cy="571504"/>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tt-RU" dirty="0" smtClean="0"/>
              <a:t>Феодария </a:t>
            </a:r>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6">
                                            <p:txEl>
                                              <p:pRg st="0" end="0"/>
                                            </p:txEl>
                                          </p:spTgt>
                                        </p:tgtEl>
                                        <p:attrNameLst>
                                          <p:attrName>ppt_x</p:attrName>
                                        </p:attrNameLst>
                                      </p:cBhvr>
                                    </p:anim>
                                    <p:anim from="0" to="-1.0" calcmode="lin" valueType="num">
                                      <p:cBhvr>
                                        <p:cTn id="8" dur="200" decel="50000" autoRev="1" fill="hold">
                                          <p:stCondLst>
                                            <p:cond delay="600"/>
                                          </p:stCondLst>
                                        </p:cTn>
                                        <p:tgtEl>
                                          <p:spTgt spid="6">
                                            <p:txEl>
                                              <p:pRg st="0" end="0"/>
                                            </p:txEl>
                                          </p:spTgt>
                                        </p:tgtEl>
                                        <p:attrNameLst>
                                          <p:attrName>xshear</p:attrName>
                                        </p:attrNameLst>
                                      </p:cBhvr>
                                    </p:anim>
                                    <p:animScale>
                                      <p:cBhvr>
                                        <p:cTn id="9" dur="200" decel="100000" autoRev="1" fill="hold">
                                          <p:stCondLst>
                                            <p:cond delay="600"/>
                                          </p:stCondLst>
                                        </p:cTn>
                                        <p:tgtEl>
                                          <p:spTgt spid="6">
                                            <p:txEl>
                                              <p:pRg st="0" end="0"/>
                                            </p:txEl>
                                          </p:spTgt>
                                        </p:tgtEl>
                                      </p:cBhvr>
                                      <p:from x="100000" y="100000"/>
                                      <p:to x="80000" y="100000"/>
                                    </p:animScale>
                                    <p:anim by="(#ppt_h/3+#ppt_w*0.1)" calcmode="lin" valueType="num">
                                      <p:cBhvr additive="sum">
                                        <p:cTn id="10" dur="200" decel="100000" autoRev="1" fill="hold">
                                          <p:stCondLst>
                                            <p:cond delay="600"/>
                                          </p:stCondLst>
                                        </p:cTn>
                                        <p:tgtEl>
                                          <p:spTgt spid="6">
                                            <p:txEl>
                                              <p:pRg st="0" end="0"/>
                                            </p:txEl>
                                          </p:spTgt>
                                        </p:tgtEl>
                                        <p:attrNameLst>
                                          <p:attrName>ppt_x</p:attrName>
                                        </p:attrNameLst>
                                      </p:cBhvr>
                                    </p:anim>
                                  </p:childTnLst>
                                </p:cTn>
                              </p:par>
                            </p:childTnLst>
                          </p:cTn>
                        </p:par>
                        <p:par>
                          <p:cTn id="11" fill="hold">
                            <p:stCondLst>
                              <p:cond delay="1000"/>
                            </p:stCondLst>
                            <p:childTnLst>
                              <p:par>
                                <p:cTn id="12" presetID="35" presetClass="entr" presetSubtype="0" fill="hold" nodeType="afterEffect">
                                  <p:stCondLst>
                                    <p:cond delay="0"/>
                                  </p:stCondLst>
                                  <p:childTnLst>
                                    <p:set>
                                      <p:cBhvr>
                                        <p:cTn id="13" dur="1" fill="hold">
                                          <p:stCondLst>
                                            <p:cond delay="0"/>
                                          </p:stCondLst>
                                        </p:cTn>
                                        <p:tgtEl>
                                          <p:spTgt spid="24578"/>
                                        </p:tgtEl>
                                        <p:attrNameLst>
                                          <p:attrName>style.visibility</p:attrName>
                                        </p:attrNameLst>
                                      </p:cBhvr>
                                      <p:to>
                                        <p:strVal val="visible"/>
                                      </p:to>
                                    </p:set>
                                    <p:animEffect transition="in" filter="fade">
                                      <p:cBhvr>
                                        <p:cTn id="14" dur="2000"/>
                                        <p:tgtEl>
                                          <p:spTgt spid="24578"/>
                                        </p:tgtEl>
                                      </p:cBhvr>
                                    </p:animEffect>
                                    <p:anim calcmode="lin" valueType="num">
                                      <p:cBhvr>
                                        <p:cTn id="15" dur="2000" fill="hold"/>
                                        <p:tgtEl>
                                          <p:spTgt spid="24578"/>
                                        </p:tgtEl>
                                        <p:attrNameLst>
                                          <p:attrName>style.rotation</p:attrName>
                                        </p:attrNameLst>
                                      </p:cBhvr>
                                      <p:tavLst>
                                        <p:tav tm="0">
                                          <p:val>
                                            <p:fltVal val="720"/>
                                          </p:val>
                                        </p:tav>
                                        <p:tav tm="100000">
                                          <p:val>
                                            <p:fltVal val="0"/>
                                          </p:val>
                                        </p:tav>
                                      </p:tavLst>
                                    </p:anim>
                                    <p:anim calcmode="lin" valueType="num">
                                      <p:cBhvr>
                                        <p:cTn id="16" dur="2000" fill="hold"/>
                                        <p:tgtEl>
                                          <p:spTgt spid="24578"/>
                                        </p:tgtEl>
                                        <p:attrNameLst>
                                          <p:attrName>ppt_h</p:attrName>
                                        </p:attrNameLst>
                                      </p:cBhvr>
                                      <p:tavLst>
                                        <p:tav tm="0">
                                          <p:val>
                                            <p:fltVal val="0"/>
                                          </p:val>
                                        </p:tav>
                                        <p:tav tm="100000">
                                          <p:val>
                                            <p:strVal val="#ppt_h"/>
                                          </p:val>
                                        </p:tav>
                                      </p:tavLst>
                                    </p:anim>
                                    <p:anim calcmode="lin" valueType="num">
                                      <p:cBhvr>
                                        <p:cTn id="17" dur="2000" fill="hold"/>
                                        <p:tgtEl>
                                          <p:spTgt spid="24578"/>
                                        </p:tgtEl>
                                        <p:attrNameLst>
                                          <p:attrName>ppt_w</p:attrName>
                                        </p:attrNameLst>
                                      </p:cBhvr>
                                      <p:tavLst>
                                        <p:tav tm="0">
                                          <p:val>
                                            <p:fltVal val="0"/>
                                          </p:val>
                                        </p:tav>
                                        <p:tav tm="100000">
                                          <p:val>
                                            <p:strVal val="#ppt_w"/>
                                          </p:val>
                                        </p:tav>
                                      </p:tavLst>
                                    </p:anim>
                                  </p:childTnLst>
                                </p:cTn>
                              </p:par>
                            </p:childTnLst>
                          </p:cTn>
                        </p:par>
                        <p:par>
                          <p:cTn id="18" fill="hold">
                            <p:stCondLst>
                              <p:cond delay="3000"/>
                            </p:stCondLst>
                            <p:childTnLst>
                              <p:par>
                                <p:cTn id="19" presetID="35" presetClass="entr" presetSubtype="0" fill="hold" grpId="0"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2000"/>
                                        <p:tgtEl>
                                          <p:spTgt spid="9"/>
                                        </p:tgtEl>
                                      </p:cBhvr>
                                    </p:animEffect>
                                    <p:anim calcmode="lin" valueType="num">
                                      <p:cBhvr>
                                        <p:cTn id="22" dur="2000" fill="hold"/>
                                        <p:tgtEl>
                                          <p:spTgt spid="9"/>
                                        </p:tgtEl>
                                        <p:attrNameLst>
                                          <p:attrName>style.rotation</p:attrName>
                                        </p:attrNameLst>
                                      </p:cBhvr>
                                      <p:tavLst>
                                        <p:tav tm="0">
                                          <p:val>
                                            <p:fltVal val="720"/>
                                          </p:val>
                                        </p:tav>
                                        <p:tav tm="100000">
                                          <p:val>
                                            <p:fltVal val="0"/>
                                          </p:val>
                                        </p:tav>
                                      </p:tavLst>
                                    </p:anim>
                                    <p:anim calcmode="lin" valueType="num">
                                      <p:cBhvr>
                                        <p:cTn id="23" dur="2000" fill="hold"/>
                                        <p:tgtEl>
                                          <p:spTgt spid="9"/>
                                        </p:tgtEl>
                                        <p:attrNameLst>
                                          <p:attrName>ppt_h</p:attrName>
                                        </p:attrNameLst>
                                      </p:cBhvr>
                                      <p:tavLst>
                                        <p:tav tm="0">
                                          <p:val>
                                            <p:fltVal val="0"/>
                                          </p:val>
                                        </p:tav>
                                        <p:tav tm="100000">
                                          <p:val>
                                            <p:strVal val="#ppt_h"/>
                                          </p:val>
                                        </p:tav>
                                      </p:tavLst>
                                    </p:anim>
                                    <p:anim calcmode="lin" valueType="num">
                                      <p:cBhvr>
                                        <p:cTn id="24" dur="2000" fill="hold"/>
                                        <p:tgtEl>
                                          <p:spTgt spid="9"/>
                                        </p:tgtEl>
                                        <p:attrNameLst>
                                          <p:attrName>ppt_w</p:attrName>
                                        </p:attrNameLst>
                                      </p:cBhvr>
                                      <p:tavLst>
                                        <p:tav tm="0">
                                          <p:val>
                                            <p:fltVal val="0"/>
                                          </p:val>
                                        </p:tav>
                                        <p:tav tm="100000">
                                          <p:val>
                                            <p:strVal val="#ppt_w"/>
                                          </p:val>
                                        </p:tav>
                                      </p:tavLst>
                                    </p:anim>
                                  </p:childTnLst>
                                </p:cTn>
                              </p:par>
                            </p:childTnLst>
                          </p:cTn>
                        </p:par>
                      </p:childTnLst>
                    </p:cTn>
                  </p:par>
                  <p:par>
                    <p:cTn id="25" fill="hold">
                      <p:stCondLst>
                        <p:cond delay="indefinite"/>
                      </p:stCondLst>
                      <p:childTnLst>
                        <p:par>
                          <p:cTn id="26" fill="hold">
                            <p:stCondLst>
                              <p:cond delay="0"/>
                            </p:stCondLst>
                            <p:childTnLst>
                              <p:par>
                                <p:cTn id="27" presetID="53" presetClass="entr" presetSubtype="0" fill="hold" nodeType="clickEffect">
                                  <p:stCondLst>
                                    <p:cond delay="0"/>
                                  </p:stCondLst>
                                  <p:childTnLst>
                                    <p:set>
                                      <p:cBhvr>
                                        <p:cTn id="28" dur="1" fill="hold">
                                          <p:stCondLst>
                                            <p:cond delay="0"/>
                                          </p:stCondLst>
                                        </p:cTn>
                                        <p:tgtEl>
                                          <p:spTgt spid="6">
                                            <p:txEl>
                                              <p:pRg st="1" end="1"/>
                                            </p:txEl>
                                          </p:spTgt>
                                        </p:tgtEl>
                                        <p:attrNameLst>
                                          <p:attrName>style.visibility</p:attrName>
                                        </p:attrNameLst>
                                      </p:cBhvr>
                                      <p:to>
                                        <p:strVal val="visible"/>
                                      </p:to>
                                    </p:set>
                                    <p:anim calcmode="lin" valueType="num">
                                      <p:cBhvr>
                                        <p:cTn id="29" dur="500" fill="hold"/>
                                        <p:tgtEl>
                                          <p:spTgt spid="6">
                                            <p:txEl>
                                              <p:pRg st="1" end="1"/>
                                            </p:txEl>
                                          </p:spTgt>
                                        </p:tgtEl>
                                        <p:attrNameLst>
                                          <p:attrName>ppt_w</p:attrName>
                                        </p:attrNameLst>
                                      </p:cBhvr>
                                      <p:tavLst>
                                        <p:tav tm="0">
                                          <p:val>
                                            <p:fltVal val="0"/>
                                          </p:val>
                                        </p:tav>
                                        <p:tav tm="100000">
                                          <p:val>
                                            <p:strVal val="#ppt_w"/>
                                          </p:val>
                                        </p:tav>
                                      </p:tavLst>
                                    </p:anim>
                                    <p:anim calcmode="lin" valueType="num">
                                      <p:cBhvr>
                                        <p:cTn id="30" dur="500" fill="hold"/>
                                        <p:tgtEl>
                                          <p:spTgt spid="6">
                                            <p:txEl>
                                              <p:pRg st="1" end="1"/>
                                            </p:txEl>
                                          </p:spTgt>
                                        </p:tgtEl>
                                        <p:attrNameLst>
                                          <p:attrName>ppt_h</p:attrName>
                                        </p:attrNameLst>
                                      </p:cBhvr>
                                      <p:tavLst>
                                        <p:tav tm="0">
                                          <p:val>
                                            <p:fltVal val="0"/>
                                          </p:val>
                                        </p:tav>
                                        <p:tav tm="100000">
                                          <p:val>
                                            <p:strVal val="#ppt_h"/>
                                          </p:val>
                                        </p:tav>
                                      </p:tavLst>
                                    </p:anim>
                                    <p:animEffect transition="in" filter="fade">
                                      <p:cBhvr>
                                        <p:cTn id="31" dur="500"/>
                                        <p:tgtEl>
                                          <p:spTgt spid="6">
                                            <p:txEl>
                                              <p:pRg st="1" end="1"/>
                                            </p:txEl>
                                          </p:spTgt>
                                        </p:tgtEl>
                                      </p:cBhvr>
                                    </p:animEffect>
                                  </p:childTnLst>
                                </p:cTn>
                              </p:par>
                            </p:childTnLst>
                          </p:cTn>
                        </p:par>
                        <p:par>
                          <p:cTn id="32" fill="hold">
                            <p:stCondLst>
                              <p:cond delay="500"/>
                            </p:stCondLst>
                            <p:childTnLst>
                              <p:par>
                                <p:cTn id="33" presetID="53" presetClass="entr" presetSubtype="0" fill="hold" nodeType="afterEffect">
                                  <p:stCondLst>
                                    <p:cond delay="0"/>
                                  </p:stCondLst>
                                  <p:childTnLst>
                                    <p:set>
                                      <p:cBhvr>
                                        <p:cTn id="34" dur="1" fill="hold">
                                          <p:stCondLst>
                                            <p:cond delay="0"/>
                                          </p:stCondLst>
                                        </p:cTn>
                                        <p:tgtEl>
                                          <p:spTgt spid="6">
                                            <p:txEl>
                                              <p:pRg st="2" end="2"/>
                                            </p:txEl>
                                          </p:spTgt>
                                        </p:tgtEl>
                                        <p:attrNameLst>
                                          <p:attrName>style.visibility</p:attrName>
                                        </p:attrNameLst>
                                      </p:cBhvr>
                                      <p:to>
                                        <p:strVal val="visible"/>
                                      </p:to>
                                    </p:set>
                                    <p:anim calcmode="lin" valueType="num">
                                      <p:cBhvr>
                                        <p:cTn id="35" dur="500" fill="hold"/>
                                        <p:tgtEl>
                                          <p:spTgt spid="6">
                                            <p:txEl>
                                              <p:pRg st="2" end="2"/>
                                            </p:txEl>
                                          </p:spTgt>
                                        </p:tgtEl>
                                        <p:attrNameLst>
                                          <p:attrName>ppt_w</p:attrName>
                                        </p:attrNameLst>
                                      </p:cBhvr>
                                      <p:tavLst>
                                        <p:tav tm="0">
                                          <p:val>
                                            <p:fltVal val="0"/>
                                          </p:val>
                                        </p:tav>
                                        <p:tav tm="100000">
                                          <p:val>
                                            <p:strVal val="#ppt_w"/>
                                          </p:val>
                                        </p:tav>
                                      </p:tavLst>
                                    </p:anim>
                                    <p:anim calcmode="lin" valueType="num">
                                      <p:cBhvr>
                                        <p:cTn id="36" dur="500" fill="hold"/>
                                        <p:tgtEl>
                                          <p:spTgt spid="6">
                                            <p:txEl>
                                              <p:pRg st="2" end="2"/>
                                            </p:txEl>
                                          </p:spTgt>
                                        </p:tgtEl>
                                        <p:attrNameLst>
                                          <p:attrName>ppt_h</p:attrName>
                                        </p:attrNameLst>
                                      </p:cBhvr>
                                      <p:tavLst>
                                        <p:tav tm="0">
                                          <p:val>
                                            <p:fltVal val="0"/>
                                          </p:val>
                                        </p:tav>
                                        <p:tav tm="100000">
                                          <p:val>
                                            <p:strVal val="#ppt_h"/>
                                          </p:val>
                                        </p:tav>
                                      </p:tavLst>
                                    </p:anim>
                                    <p:animEffect transition="in" filter="fade">
                                      <p:cBhvr>
                                        <p:cTn id="37" dur="500"/>
                                        <p:tgtEl>
                                          <p:spTgt spid="6">
                                            <p:txEl>
                                              <p:pRg st="2" end="2"/>
                                            </p:txEl>
                                          </p:spTgt>
                                        </p:tgtEl>
                                      </p:cBhvr>
                                    </p:animEffect>
                                  </p:childTnLst>
                                </p:cTn>
                              </p:par>
                            </p:childTnLst>
                          </p:cTn>
                        </p:par>
                        <p:par>
                          <p:cTn id="38" fill="hold">
                            <p:stCondLst>
                              <p:cond delay="1000"/>
                            </p:stCondLst>
                            <p:childTnLst>
                              <p:par>
                                <p:cTn id="39" presetID="53" presetClass="entr" presetSubtype="0" fill="hold" nodeType="afterEffect">
                                  <p:stCondLst>
                                    <p:cond delay="0"/>
                                  </p:stCondLst>
                                  <p:childTnLst>
                                    <p:set>
                                      <p:cBhvr>
                                        <p:cTn id="40" dur="1" fill="hold">
                                          <p:stCondLst>
                                            <p:cond delay="0"/>
                                          </p:stCondLst>
                                        </p:cTn>
                                        <p:tgtEl>
                                          <p:spTgt spid="6">
                                            <p:txEl>
                                              <p:pRg st="3" end="3"/>
                                            </p:txEl>
                                          </p:spTgt>
                                        </p:tgtEl>
                                        <p:attrNameLst>
                                          <p:attrName>style.visibility</p:attrName>
                                        </p:attrNameLst>
                                      </p:cBhvr>
                                      <p:to>
                                        <p:strVal val="visible"/>
                                      </p:to>
                                    </p:set>
                                    <p:anim calcmode="lin" valueType="num">
                                      <p:cBhvr>
                                        <p:cTn id="41" dur="2000" fill="hold"/>
                                        <p:tgtEl>
                                          <p:spTgt spid="6">
                                            <p:txEl>
                                              <p:pRg st="3" end="3"/>
                                            </p:txEl>
                                          </p:spTgt>
                                        </p:tgtEl>
                                        <p:attrNameLst>
                                          <p:attrName>ppt_w</p:attrName>
                                        </p:attrNameLst>
                                      </p:cBhvr>
                                      <p:tavLst>
                                        <p:tav tm="0">
                                          <p:val>
                                            <p:fltVal val="0"/>
                                          </p:val>
                                        </p:tav>
                                        <p:tav tm="100000">
                                          <p:val>
                                            <p:strVal val="#ppt_w"/>
                                          </p:val>
                                        </p:tav>
                                      </p:tavLst>
                                    </p:anim>
                                    <p:anim calcmode="lin" valueType="num">
                                      <p:cBhvr>
                                        <p:cTn id="42" dur="2000" fill="hold"/>
                                        <p:tgtEl>
                                          <p:spTgt spid="6">
                                            <p:txEl>
                                              <p:pRg st="3" end="3"/>
                                            </p:txEl>
                                          </p:spTgt>
                                        </p:tgtEl>
                                        <p:attrNameLst>
                                          <p:attrName>ppt_h</p:attrName>
                                        </p:attrNameLst>
                                      </p:cBhvr>
                                      <p:tavLst>
                                        <p:tav tm="0">
                                          <p:val>
                                            <p:fltVal val="0"/>
                                          </p:val>
                                        </p:tav>
                                        <p:tav tm="100000">
                                          <p:val>
                                            <p:strVal val="#ppt_h"/>
                                          </p:val>
                                        </p:tav>
                                      </p:tavLst>
                                    </p:anim>
                                    <p:animEffect transition="in" filter="fade">
                                      <p:cBhvr>
                                        <p:cTn id="43" dur="2000"/>
                                        <p:tgtEl>
                                          <p:spTgt spid="6">
                                            <p:txEl>
                                              <p:pRg st="3" end="3"/>
                                            </p:txEl>
                                          </p:spTgt>
                                        </p:tgtEl>
                                      </p:cBhvr>
                                    </p:animEffect>
                                  </p:childTnLst>
                                </p:cTn>
                              </p:par>
                            </p:childTnLst>
                          </p:cTn>
                        </p:par>
                        <p:par>
                          <p:cTn id="44" fill="hold">
                            <p:stCondLst>
                              <p:cond delay="3000"/>
                            </p:stCondLst>
                            <p:childTnLst>
                              <p:par>
                                <p:cTn id="45" presetID="53" presetClass="entr" presetSubtype="0" fill="hold" nodeType="afterEffect">
                                  <p:stCondLst>
                                    <p:cond delay="0"/>
                                  </p:stCondLst>
                                  <p:childTnLst>
                                    <p:set>
                                      <p:cBhvr>
                                        <p:cTn id="46" dur="1" fill="hold">
                                          <p:stCondLst>
                                            <p:cond delay="0"/>
                                          </p:stCondLst>
                                        </p:cTn>
                                        <p:tgtEl>
                                          <p:spTgt spid="6">
                                            <p:txEl>
                                              <p:pRg st="4" end="4"/>
                                            </p:txEl>
                                          </p:spTgt>
                                        </p:tgtEl>
                                        <p:attrNameLst>
                                          <p:attrName>style.visibility</p:attrName>
                                        </p:attrNameLst>
                                      </p:cBhvr>
                                      <p:to>
                                        <p:strVal val="visible"/>
                                      </p:to>
                                    </p:set>
                                    <p:anim calcmode="lin" valueType="num">
                                      <p:cBhvr>
                                        <p:cTn id="47" dur="2000" fill="hold"/>
                                        <p:tgtEl>
                                          <p:spTgt spid="6">
                                            <p:txEl>
                                              <p:pRg st="4" end="4"/>
                                            </p:txEl>
                                          </p:spTgt>
                                        </p:tgtEl>
                                        <p:attrNameLst>
                                          <p:attrName>ppt_w</p:attrName>
                                        </p:attrNameLst>
                                      </p:cBhvr>
                                      <p:tavLst>
                                        <p:tav tm="0">
                                          <p:val>
                                            <p:fltVal val="0"/>
                                          </p:val>
                                        </p:tav>
                                        <p:tav tm="100000">
                                          <p:val>
                                            <p:strVal val="#ppt_w"/>
                                          </p:val>
                                        </p:tav>
                                      </p:tavLst>
                                    </p:anim>
                                    <p:anim calcmode="lin" valueType="num">
                                      <p:cBhvr>
                                        <p:cTn id="48" dur="2000" fill="hold"/>
                                        <p:tgtEl>
                                          <p:spTgt spid="6">
                                            <p:txEl>
                                              <p:pRg st="4" end="4"/>
                                            </p:txEl>
                                          </p:spTgt>
                                        </p:tgtEl>
                                        <p:attrNameLst>
                                          <p:attrName>ppt_h</p:attrName>
                                        </p:attrNameLst>
                                      </p:cBhvr>
                                      <p:tavLst>
                                        <p:tav tm="0">
                                          <p:val>
                                            <p:fltVal val="0"/>
                                          </p:val>
                                        </p:tav>
                                        <p:tav tm="100000">
                                          <p:val>
                                            <p:strVal val="#ppt_h"/>
                                          </p:val>
                                        </p:tav>
                                      </p:tavLst>
                                    </p:anim>
                                    <p:animEffect transition="in" filter="fade">
                                      <p:cBhvr>
                                        <p:cTn id="49" dur="2000"/>
                                        <p:tgtEl>
                                          <p:spTgt spid="6">
                                            <p:txEl>
                                              <p:pRg st="4" end="4"/>
                                            </p:txEl>
                                          </p:spTgt>
                                        </p:tgtEl>
                                      </p:cBhvr>
                                    </p:animEffect>
                                  </p:childTnLst>
                                </p:cTn>
                              </p:par>
                            </p:childTnLst>
                          </p:cTn>
                        </p:par>
                        <p:par>
                          <p:cTn id="50" fill="hold">
                            <p:stCondLst>
                              <p:cond delay="5000"/>
                            </p:stCondLst>
                            <p:childTnLst>
                              <p:par>
                                <p:cTn id="51" presetID="53" presetClass="entr" presetSubtype="0" fill="hold" nodeType="afterEffect">
                                  <p:stCondLst>
                                    <p:cond delay="0"/>
                                  </p:stCondLst>
                                  <p:childTnLst>
                                    <p:set>
                                      <p:cBhvr>
                                        <p:cTn id="52" dur="1" fill="hold">
                                          <p:stCondLst>
                                            <p:cond delay="0"/>
                                          </p:stCondLst>
                                        </p:cTn>
                                        <p:tgtEl>
                                          <p:spTgt spid="6">
                                            <p:txEl>
                                              <p:pRg st="5" end="5"/>
                                            </p:txEl>
                                          </p:spTgt>
                                        </p:tgtEl>
                                        <p:attrNameLst>
                                          <p:attrName>style.visibility</p:attrName>
                                        </p:attrNameLst>
                                      </p:cBhvr>
                                      <p:to>
                                        <p:strVal val="visible"/>
                                      </p:to>
                                    </p:set>
                                    <p:anim calcmode="lin" valueType="num">
                                      <p:cBhvr>
                                        <p:cTn id="53" dur="500" fill="hold"/>
                                        <p:tgtEl>
                                          <p:spTgt spid="6">
                                            <p:txEl>
                                              <p:pRg st="5" end="5"/>
                                            </p:txEl>
                                          </p:spTgt>
                                        </p:tgtEl>
                                        <p:attrNameLst>
                                          <p:attrName>ppt_w</p:attrName>
                                        </p:attrNameLst>
                                      </p:cBhvr>
                                      <p:tavLst>
                                        <p:tav tm="0">
                                          <p:val>
                                            <p:fltVal val="0"/>
                                          </p:val>
                                        </p:tav>
                                        <p:tav tm="100000">
                                          <p:val>
                                            <p:strVal val="#ppt_w"/>
                                          </p:val>
                                        </p:tav>
                                      </p:tavLst>
                                    </p:anim>
                                    <p:anim calcmode="lin" valueType="num">
                                      <p:cBhvr>
                                        <p:cTn id="54" dur="500" fill="hold"/>
                                        <p:tgtEl>
                                          <p:spTgt spid="6">
                                            <p:txEl>
                                              <p:pRg st="5" end="5"/>
                                            </p:txEl>
                                          </p:spTgt>
                                        </p:tgtEl>
                                        <p:attrNameLst>
                                          <p:attrName>ppt_h</p:attrName>
                                        </p:attrNameLst>
                                      </p:cBhvr>
                                      <p:tavLst>
                                        <p:tav tm="0">
                                          <p:val>
                                            <p:fltVal val="0"/>
                                          </p:val>
                                        </p:tav>
                                        <p:tav tm="100000">
                                          <p:val>
                                            <p:strVal val="#ppt_h"/>
                                          </p:val>
                                        </p:tav>
                                      </p:tavLst>
                                    </p:anim>
                                    <p:animEffect transition="in" filter="fade">
                                      <p:cBhvr>
                                        <p:cTn id="55" dur="500"/>
                                        <p:tgtEl>
                                          <p:spTgt spid="6">
                                            <p:txEl>
                                              <p:pRg st="5" end="5"/>
                                            </p:txEl>
                                          </p:spTgt>
                                        </p:tgtEl>
                                      </p:cBhvr>
                                    </p:animEffect>
                                  </p:childTnLst>
                                </p:cTn>
                              </p:par>
                            </p:childTnLst>
                          </p:cTn>
                        </p:par>
                        <p:par>
                          <p:cTn id="56" fill="hold">
                            <p:stCondLst>
                              <p:cond delay="5500"/>
                            </p:stCondLst>
                            <p:childTnLst>
                              <p:par>
                                <p:cTn id="57" presetID="53" presetClass="entr" presetSubtype="0" fill="hold" nodeType="afterEffect">
                                  <p:stCondLst>
                                    <p:cond delay="0"/>
                                  </p:stCondLst>
                                  <p:childTnLst>
                                    <p:set>
                                      <p:cBhvr>
                                        <p:cTn id="58" dur="1" fill="hold">
                                          <p:stCondLst>
                                            <p:cond delay="0"/>
                                          </p:stCondLst>
                                        </p:cTn>
                                        <p:tgtEl>
                                          <p:spTgt spid="6">
                                            <p:txEl>
                                              <p:pRg st="7" end="7"/>
                                            </p:txEl>
                                          </p:spTgt>
                                        </p:tgtEl>
                                        <p:attrNameLst>
                                          <p:attrName>style.visibility</p:attrName>
                                        </p:attrNameLst>
                                      </p:cBhvr>
                                      <p:to>
                                        <p:strVal val="visible"/>
                                      </p:to>
                                    </p:set>
                                    <p:anim calcmode="lin" valueType="num">
                                      <p:cBhvr>
                                        <p:cTn id="59" dur="2000" fill="hold"/>
                                        <p:tgtEl>
                                          <p:spTgt spid="6">
                                            <p:txEl>
                                              <p:pRg st="7" end="7"/>
                                            </p:txEl>
                                          </p:spTgt>
                                        </p:tgtEl>
                                        <p:attrNameLst>
                                          <p:attrName>ppt_w</p:attrName>
                                        </p:attrNameLst>
                                      </p:cBhvr>
                                      <p:tavLst>
                                        <p:tav tm="0">
                                          <p:val>
                                            <p:fltVal val="0"/>
                                          </p:val>
                                        </p:tav>
                                        <p:tav tm="100000">
                                          <p:val>
                                            <p:strVal val="#ppt_w"/>
                                          </p:val>
                                        </p:tav>
                                      </p:tavLst>
                                    </p:anim>
                                    <p:anim calcmode="lin" valueType="num">
                                      <p:cBhvr>
                                        <p:cTn id="60" dur="2000" fill="hold"/>
                                        <p:tgtEl>
                                          <p:spTgt spid="6">
                                            <p:txEl>
                                              <p:pRg st="7" end="7"/>
                                            </p:txEl>
                                          </p:spTgt>
                                        </p:tgtEl>
                                        <p:attrNameLst>
                                          <p:attrName>ppt_h</p:attrName>
                                        </p:attrNameLst>
                                      </p:cBhvr>
                                      <p:tavLst>
                                        <p:tav tm="0">
                                          <p:val>
                                            <p:fltVal val="0"/>
                                          </p:val>
                                        </p:tav>
                                        <p:tav tm="100000">
                                          <p:val>
                                            <p:strVal val="#ppt_h"/>
                                          </p:val>
                                        </p:tav>
                                      </p:tavLst>
                                    </p:anim>
                                    <p:animEffect transition="in" filter="fade">
                                      <p:cBhvr>
                                        <p:cTn id="61" dur="2000"/>
                                        <p:tgtEl>
                                          <p:spTgt spid="6">
                                            <p:txEl>
                                              <p:pRg st="7" end="7"/>
                                            </p:txEl>
                                          </p:spTgt>
                                        </p:tgtEl>
                                      </p:cBhvr>
                                    </p:animEffect>
                                  </p:childTnLst>
                                </p:cTn>
                              </p:par>
                            </p:childTnLst>
                          </p:cTn>
                        </p:par>
                        <p:par>
                          <p:cTn id="62" fill="hold">
                            <p:stCondLst>
                              <p:cond delay="7500"/>
                            </p:stCondLst>
                            <p:childTnLst>
                              <p:par>
                                <p:cTn id="63" presetID="53" presetClass="entr" presetSubtype="0" fill="hold" nodeType="afterEffect">
                                  <p:stCondLst>
                                    <p:cond delay="0"/>
                                  </p:stCondLst>
                                  <p:childTnLst>
                                    <p:set>
                                      <p:cBhvr>
                                        <p:cTn id="64" dur="1" fill="hold">
                                          <p:stCondLst>
                                            <p:cond delay="0"/>
                                          </p:stCondLst>
                                        </p:cTn>
                                        <p:tgtEl>
                                          <p:spTgt spid="6">
                                            <p:txEl>
                                              <p:pRg st="9" end="9"/>
                                            </p:txEl>
                                          </p:spTgt>
                                        </p:tgtEl>
                                        <p:attrNameLst>
                                          <p:attrName>style.visibility</p:attrName>
                                        </p:attrNameLst>
                                      </p:cBhvr>
                                      <p:to>
                                        <p:strVal val="visible"/>
                                      </p:to>
                                    </p:set>
                                    <p:anim calcmode="lin" valueType="num">
                                      <p:cBhvr>
                                        <p:cTn id="65" dur="2000" fill="hold"/>
                                        <p:tgtEl>
                                          <p:spTgt spid="6">
                                            <p:txEl>
                                              <p:pRg st="9" end="9"/>
                                            </p:txEl>
                                          </p:spTgt>
                                        </p:tgtEl>
                                        <p:attrNameLst>
                                          <p:attrName>ppt_w</p:attrName>
                                        </p:attrNameLst>
                                      </p:cBhvr>
                                      <p:tavLst>
                                        <p:tav tm="0">
                                          <p:val>
                                            <p:fltVal val="0"/>
                                          </p:val>
                                        </p:tav>
                                        <p:tav tm="100000">
                                          <p:val>
                                            <p:strVal val="#ppt_w"/>
                                          </p:val>
                                        </p:tav>
                                      </p:tavLst>
                                    </p:anim>
                                    <p:anim calcmode="lin" valueType="num">
                                      <p:cBhvr>
                                        <p:cTn id="66" dur="2000" fill="hold"/>
                                        <p:tgtEl>
                                          <p:spTgt spid="6">
                                            <p:txEl>
                                              <p:pRg st="9" end="9"/>
                                            </p:txEl>
                                          </p:spTgt>
                                        </p:tgtEl>
                                        <p:attrNameLst>
                                          <p:attrName>ppt_h</p:attrName>
                                        </p:attrNameLst>
                                      </p:cBhvr>
                                      <p:tavLst>
                                        <p:tav tm="0">
                                          <p:val>
                                            <p:fltVal val="0"/>
                                          </p:val>
                                        </p:tav>
                                        <p:tav tm="100000">
                                          <p:val>
                                            <p:strVal val="#ppt_h"/>
                                          </p:val>
                                        </p:tav>
                                      </p:tavLst>
                                    </p:anim>
                                    <p:animEffect transition="in" filter="fade">
                                      <p:cBhvr>
                                        <p:cTn id="67" dur="2000"/>
                                        <p:tgtEl>
                                          <p:spTgt spid="6">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shadeToTitle="1">
        <a:gradFill flip="none" rotWithShape="1">
          <a:gsLst>
            <a:gs pos="46000">
              <a:srgbClr val="CCFFFF">
                <a:alpha val="22000"/>
              </a:srgbClr>
            </a:gs>
            <a:gs pos="17999">
              <a:srgbClr val="99CCFF"/>
            </a:gs>
            <a:gs pos="36000">
              <a:srgbClr val="9966FF"/>
            </a:gs>
            <a:gs pos="61000">
              <a:srgbClr val="CC99FF"/>
            </a:gs>
            <a:gs pos="82001">
              <a:srgbClr val="99CCFF"/>
            </a:gs>
            <a:gs pos="100000">
              <a:srgbClr val="CCCCFF"/>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500034" y="4286256"/>
            <a:ext cx="8229600" cy="2214578"/>
          </a:xfrm>
        </p:spPr>
        <p:txBody>
          <a:bodyPr>
            <a:normAutofit fontScale="90000"/>
          </a:bodyPr>
          <a:lstStyle/>
          <a:p>
            <a:pPr algn="l"/>
            <a:r>
              <a:rPr lang="tt-RU" sz="2400" i="1" dirty="0" smtClean="0">
                <a:latin typeface="SL_Times New Roman" pitchFamily="18" charset="0"/>
              </a:rPr>
              <a:t>Төзек күпкырлыклар рәссамнарда, скул</a:t>
            </a:r>
            <a:r>
              <a:rPr lang="ru-RU" sz="2400" i="1" dirty="0" err="1" smtClean="0">
                <a:latin typeface="SL_Times New Roman" pitchFamily="18" charset="0"/>
              </a:rPr>
              <a:t>ьпторларда</a:t>
            </a:r>
            <a:r>
              <a:rPr lang="ru-RU" sz="2400" i="1" dirty="0" smtClean="0">
                <a:latin typeface="SL_Times New Roman" pitchFamily="18" charset="0"/>
              </a:rPr>
              <a:t> да </a:t>
            </a:r>
            <a:r>
              <a:rPr lang="ru-RU" sz="2400" i="1" dirty="0" err="1" smtClean="0">
                <a:latin typeface="SL_Times New Roman" pitchFamily="18" charset="0"/>
              </a:rPr>
              <a:t>зур</a:t>
            </a:r>
            <a:r>
              <a:rPr lang="ru-RU" sz="2400" i="1" dirty="0" smtClean="0">
                <a:latin typeface="SL_Times New Roman" pitchFamily="18" charset="0"/>
              </a:rPr>
              <a:t> </a:t>
            </a:r>
            <a:r>
              <a:rPr lang="ru-RU" sz="2400" i="1" dirty="0" err="1" smtClean="0">
                <a:latin typeface="SL_Times New Roman" pitchFamily="18" charset="0"/>
              </a:rPr>
              <a:t>кызыксыну</a:t>
            </a:r>
            <a:r>
              <a:rPr lang="ru-RU" sz="2400" i="1" dirty="0" smtClean="0">
                <a:latin typeface="SL_Times New Roman" pitchFamily="18" charset="0"/>
              </a:rPr>
              <a:t>  </a:t>
            </a:r>
            <a:r>
              <a:rPr lang="ru-RU" sz="2400" i="1" dirty="0" err="1" smtClean="0">
                <a:latin typeface="SL_Times New Roman" pitchFamily="18" charset="0"/>
              </a:rPr>
              <a:t>уяткан</a:t>
            </a:r>
            <a:r>
              <a:rPr lang="ru-RU" sz="2400" i="1" dirty="0" smtClean="0">
                <a:latin typeface="SL_Times New Roman" pitchFamily="18" charset="0"/>
              </a:rPr>
              <a:t>. Леонардо да Винчи </a:t>
            </a:r>
            <a:r>
              <a:rPr lang="ru-RU" sz="2400" i="1" dirty="0" err="1" smtClean="0">
                <a:latin typeface="SL_Times New Roman" pitchFamily="18" charset="0"/>
              </a:rPr>
              <a:t>күпкырлыклар теориясен</a:t>
            </a:r>
            <a:r>
              <a:rPr lang="ru-RU" sz="2400" i="1" dirty="0" smtClean="0">
                <a:latin typeface="SL_Times New Roman" pitchFamily="18" charset="0"/>
              </a:rPr>
              <a:t> </a:t>
            </a:r>
            <a:r>
              <a:rPr lang="ru-RU" sz="2400" i="1" dirty="0" err="1" smtClean="0">
                <a:latin typeface="SL_Times New Roman" pitchFamily="18" charset="0"/>
              </a:rPr>
              <a:t>өйрәнгән</a:t>
            </a:r>
            <a:r>
              <a:rPr lang="ru-RU" sz="2400" i="1" dirty="0" smtClean="0">
                <a:latin typeface="SL_Times New Roman" pitchFamily="18" charset="0"/>
              </a:rPr>
              <a:t>, </a:t>
            </a:r>
            <a:r>
              <a:rPr lang="ru-RU" sz="2400" i="1" dirty="0" err="1" smtClean="0">
                <a:latin typeface="SL_Times New Roman" pitchFamily="18" charset="0"/>
              </a:rPr>
              <a:t>кызыксыну</a:t>
            </a:r>
            <a:r>
              <a:rPr lang="ru-RU" sz="2400" i="1" dirty="0" smtClean="0">
                <a:latin typeface="SL_Times New Roman" pitchFamily="18" charset="0"/>
              </a:rPr>
              <a:t> </a:t>
            </a:r>
            <a:r>
              <a:rPr lang="ru-RU" sz="2400" i="1" dirty="0" err="1" smtClean="0">
                <a:latin typeface="SL_Times New Roman" pitchFamily="18" charset="0"/>
              </a:rPr>
              <a:t>аның картиналарында</a:t>
            </a:r>
            <a:r>
              <a:rPr lang="ru-RU" sz="2400" i="1" dirty="0" smtClean="0">
                <a:latin typeface="SL_Times New Roman" pitchFamily="18" charset="0"/>
              </a:rPr>
              <a:t> да </a:t>
            </a:r>
            <a:r>
              <a:rPr lang="ru-RU" sz="2400" i="1" dirty="0" err="1" smtClean="0">
                <a:latin typeface="SL_Times New Roman" pitchFamily="18" charset="0"/>
              </a:rPr>
              <a:t>чагылыш</a:t>
            </a:r>
            <a:r>
              <a:rPr lang="ru-RU" sz="2400" i="1" dirty="0" smtClean="0">
                <a:latin typeface="SL_Times New Roman" pitchFamily="18" charset="0"/>
              </a:rPr>
              <a:t> </a:t>
            </a:r>
            <a:r>
              <a:rPr lang="ru-RU" sz="2400" i="1" dirty="0" err="1" smtClean="0">
                <a:latin typeface="SL_Times New Roman" pitchFamily="18" charset="0"/>
              </a:rPr>
              <a:t>тапкан</a:t>
            </a:r>
            <a:r>
              <a:rPr lang="ru-RU" sz="2400" i="1" dirty="0" smtClean="0">
                <a:latin typeface="SL_Times New Roman" pitchFamily="18" charset="0"/>
              </a:rPr>
              <a:t>.</a:t>
            </a:r>
            <a:br>
              <a:rPr lang="ru-RU" sz="2400" i="1" dirty="0" smtClean="0">
                <a:latin typeface="SL_Times New Roman" pitchFamily="18" charset="0"/>
              </a:rPr>
            </a:br>
            <a:r>
              <a:rPr lang="ru-RU" sz="2400" i="1" dirty="0" smtClean="0">
                <a:latin typeface="SL_Times New Roman" pitchFamily="18" charset="0"/>
              </a:rPr>
              <a:t>Саль</a:t>
            </a:r>
            <a:r>
              <a:rPr lang="tt-RU" sz="2400" i="1" dirty="0" smtClean="0">
                <a:latin typeface="SL_Times New Roman" pitchFamily="18" charset="0"/>
              </a:rPr>
              <a:t>вадор Дали “Тайная  вечеря” картинасында Христусны үзенең укучылары белән </a:t>
            </a:r>
            <a:r>
              <a:rPr lang="tt-RU" sz="2400" u="sng" dirty="0" smtClean="0">
                <a:latin typeface="SL_Times New Roman" pitchFamily="18" charset="0"/>
              </a:rPr>
              <a:t>додекаэдр</a:t>
            </a:r>
            <a:r>
              <a:rPr lang="tt-RU" sz="2400" i="1" dirty="0" smtClean="0">
                <a:latin typeface="SL_Times New Roman" pitchFamily="18" charset="0"/>
              </a:rPr>
              <a:t> фонында сүрәтләгән</a:t>
            </a:r>
            <a:r>
              <a:rPr lang="ru-RU" sz="2000" dirty="0" smtClean="0"/>
              <a:t/>
            </a:r>
            <a:br>
              <a:rPr lang="ru-RU" sz="2000" dirty="0" smtClean="0"/>
            </a:br>
            <a:endParaRPr lang="ru-RU" sz="2000" dirty="0"/>
          </a:p>
        </p:txBody>
      </p:sp>
      <p:pic>
        <p:nvPicPr>
          <p:cNvPr id="25602" name="Picture 2"/>
          <p:cNvPicPr>
            <a:picLocks noGrp="1" noChangeAspect="1" noChangeArrowheads="1"/>
          </p:cNvPicPr>
          <p:nvPr>
            <p:ph idx="1"/>
          </p:nvPr>
        </p:nvPicPr>
        <p:blipFill>
          <a:blip r:embed="rId2" cstate="print"/>
          <a:srcRect/>
          <a:stretch>
            <a:fillRect/>
          </a:stretch>
        </p:blipFill>
        <p:spPr bwMode="auto">
          <a:xfrm>
            <a:off x="357158" y="285728"/>
            <a:ext cx="6351447" cy="3633028"/>
          </a:xfrm>
          <a:prstGeom prst="rect">
            <a:avLst/>
          </a:prstGeom>
          <a:noFill/>
          <a:ln w="9525">
            <a:noFill/>
            <a:miter lim="800000"/>
            <a:headEnd/>
            <a:tailEnd/>
          </a:ln>
          <a:effectLst/>
        </p:spPr>
      </p:pic>
      <p:sp>
        <p:nvSpPr>
          <p:cNvPr id="8" name="Прямоугольник 7"/>
          <p:cNvSpPr/>
          <p:nvPr/>
        </p:nvSpPr>
        <p:spPr>
          <a:xfrm>
            <a:off x="6786578" y="2214554"/>
            <a:ext cx="2214578" cy="1643074"/>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tt-RU" b="1" u="sng" dirty="0" smtClean="0">
              <a:solidFill>
                <a:srgbClr val="0000FF"/>
              </a:solidFill>
            </a:endParaRPr>
          </a:p>
          <a:p>
            <a:pPr algn="ctr"/>
            <a:r>
              <a:rPr lang="tt-RU" b="1" u="sng" dirty="0" smtClean="0">
                <a:solidFill>
                  <a:srgbClr val="0000FF"/>
                </a:solidFill>
                <a:latin typeface="SLDecor Cyr" pitchFamily="18" charset="0"/>
              </a:rPr>
              <a:t>САЛЬВАДОР ДАЛИ  </a:t>
            </a:r>
          </a:p>
          <a:p>
            <a:pPr algn="ctr"/>
            <a:endParaRPr lang="tt-RU" b="1" dirty="0" smtClean="0">
              <a:solidFill>
                <a:srgbClr val="0000FF"/>
              </a:solidFill>
              <a:latin typeface="SLDecor Cyr" pitchFamily="18" charset="0"/>
            </a:endParaRPr>
          </a:p>
          <a:p>
            <a:pPr algn="ctr"/>
            <a:r>
              <a:rPr lang="tt-RU" b="1" dirty="0" smtClean="0">
                <a:solidFill>
                  <a:srgbClr val="0000FF"/>
                </a:solidFill>
                <a:latin typeface="SLDecor Cyr" pitchFamily="18" charset="0"/>
              </a:rPr>
              <a:t>“ТАЙНАЯ ВЕЧЕРЯ”</a:t>
            </a:r>
            <a:endParaRPr lang="ru-RU" b="1" dirty="0">
              <a:solidFill>
                <a:srgbClr val="0000FF"/>
              </a:solidFill>
              <a:latin typeface="SLDecor Cyr"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shadeToTitle="1">
        <a:gradFill flip="none" rotWithShape="1">
          <a:gsLst>
            <a:gs pos="46000">
              <a:srgbClr val="CCFFFF">
                <a:alpha val="22000"/>
              </a:srgbClr>
            </a:gs>
            <a:gs pos="17999">
              <a:srgbClr val="99CCFF"/>
            </a:gs>
            <a:gs pos="36000">
              <a:srgbClr val="9966FF"/>
            </a:gs>
            <a:gs pos="61000">
              <a:srgbClr val="CC99FF"/>
            </a:gs>
            <a:gs pos="82001">
              <a:srgbClr val="99CCFF"/>
            </a:gs>
            <a:gs pos="100000">
              <a:srgbClr val="CCCCFF"/>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785794"/>
            <a:ext cx="8229600" cy="1571636"/>
          </a:xfrm>
        </p:spPr>
        <p:txBody>
          <a:bodyPr>
            <a:normAutofit fontScale="92500" lnSpcReduction="10000"/>
          </a:bodyPr>
          <a:lstStyle/>
          <a:p>
            <a:pPr lvl="0">
              <a:buNone/>
            </a:pPr>
            <a:r>
              <a:rPr lang="tt-RU" sz="1800" dirty="0" smtClean="0">
                <a:latin typeface="SL_Times New Roman" pitchFamily="18" charset="0"/>
              </a:rPr>
              <a:t>Йолдызсыман күпкырлык – кабарынкы булмаган күпкырлык. Гадәти булмаган симметрия үзәкләре өчен алар борынгыдан ук өйрәнелә. Күпкырлыкларның бу төрләре декоратив сәнгатендә, архитектурада, ювилер сәнагатендә күп кулланыла. Кар бөртекләре дә аларга мисал булып тора.  Алар кабарынкы төзек күпкырлыкларга пирамидалар өстәп ясала.  Йолдызсыман октаэдр,  йолдызсыман додекаэдр, йолдызсыман икосаэдр, икосододекаэдр аларга мисал булып тора.</a:t>
            </a:r>
            <a:endParaRPr lang="ru-RU" sz="1800" dirty="0">
              <a:latin typeface="SL_Times New Roman" pitchFamily="18" charset="0"/>
            </a:endParaRPr>
          </a:p>
        </p:txBody>
      </p:sp>
      <p:sp>
        <p:nvSpPr>
          <p:cNvPr id="4" name="Прямоугольник 3"/>
          <p:cNvSpPr/>
          <p:nvPr/>
        </p:nvSpPr>
        <p:spPr>
          <a:xfrm>
            <a:off x="285720" y="71414"/>
            <a:ext cx="8485015" cy="646331"/>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ru-RU" sz="3600" b="1" cap="all" spc="0" dirty="0" err="1"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SL_Times New Roman" pitchFamily="18" charset="0"/>
              </a:rPr>
              <a:t>йолдызсыман</a:t>
            </a:r>
            <a:r>
              <a:rPr lang="ru-RU" sz="36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SL_Times New Roman" pitchFamily="18" charset="0"/>
              </a:rPr>
              <a:t> </a:t>
            </a:r>
            <a:r>
              <a:rPr lang="ru-RU" sz="3600" b="1" cap="all" spc="0" dirty="0" err="1"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SL_Times New Roman" pitchFamily="18" charset="0"/>
              </a:rPr>
              <a:t>күпкырлыклар</a:t>
            </a:r>
            <a:endParaRPr lang="ru-RU" sz="36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SL_Times New Roman" pitchFamily="18" charset="0"/>
            </a:endParaRPr>
          </a:p>
        </p:txBody>
      </p:sp>
      <p:pic>
        <p:nvPicPr>
          <p:cNvPr id="4098" name="Picture 2"/>
          <p:cNvPicPr>
            <a:picLocks noChangeAspect="1" noChangeArrowheads="1"/>
          </p:cNvPicPr>
          <p:nvPr/>
        </p:nvPicPr>
        <p:blipFill>
          <a:blip r:embed="rId2" cstate="print"/>
          <a:srcRect/>
          <a:stretch>
            <a:fillRect/>
          </a:stretch>
        </p:blipFill>
        <p:spPr bwMode="auto">
          <a:xfrm>
            <a:off x="0" y="2357430"/>
            <a:ext cx="2216156" cy="2216156"/>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cstate="print"/>
          <a:srcRect/>
          <a:stretch>
            <a:fillRect/>
          </a:stretch>
        </p:blipFill>
        <p:spPr bwMode="auto">
          <a:xfrm>
            <a:off x="3500430" y="2428868"/>
            <a:ext cx="2202939" cy="2206623"/>
          </a:xfrm>
          <a:prstGeom prst="rect">
            <a:avLst/>
          </a:prstGeom>
          <a:noFill/>
          <a:ln w="9525">
            <a:noFill/>
            <a:miter lim="800000"/>
            <a:headEnd/>
            <a:tailEnd/>
          </a:ln>
          <a:effectLst/>
        </p:spPr>
      </p:pic>
      <p:pic>
        <p:nvPicPr>
          <p:cNvPr id="4100" name="Picture 4"/>
          <p:cNvPicPr>
            <a:picLocks noChangeAspect="1" noChangeArrowheads="1"/>
          </p:cNvPicPr>
          <p:nvPr/>
        </p:nvPicPr>
        <p:blipFill>
          <a:blip r:embed="rId4" cstate="print"/>
          <a:srcRect/>
          <a:stretch>
            <a:fillRect/>
          </a:stretch>
        </p:blipFill>
        <p:spPr bwMode="auto">
          <a:xfrm>
            <a:off x="6858016" y="2428868"/>
            <a:ext cx="2214579" cy="2218276"/>
          </a:xfrm>
          <a:prstGeom prst="rect">
            <a:avLst/>
          </a:prstGeom>
          <a:noFill/>
          <a:ln w="9525">
            <a:noFill/>
            <a:miter lim="800000"/>
            <a:headEnd/>
            <a:tailEnd/>
          </a:ln>
          <a:effectLst/>
        </p:spPr>
      </p:pic>
      <p:pic>
        <p:nvPicPr>
          <p:cNvPr id="4101" name="Picture 5"/>
          <p:cNvPicPr>
            <a:picLocks noChangeAspect="1" noChangeArrowheads="1"/>
          </p:cNvPicPr>
          <p:nvPr/>
        </p:nvPicPr>
        <p:blipFill>
          <a:blip r:embed="rId5" cstate="print"/>
          <a:srcRect/>
          <a:stretch>
            <a:fillRect/>
          </a:stretch>
        </p:blipFill>
        <p:spPr bwMode="auto">
          <a:xfrm>
            <a:off x="-32" y="4641851"/>
            <a:ext cx="2216149" cy="2216149"/>
          </a:xfrm>
          <a:prstGeom prst="rect">
            <a:avLst/>
          </a:prstGeom>
          <a:noFill/>
          <a:ln w="9525">
            <a:noFill/>
            <a:miter lim="800000"/>
            <a:headEnd/>
            <a:tailEnd/>
          </a:ln>
          <a:effectLst/>
        </p:spPr>
      </p:pic>
      <p:pic>
        <p:nvPicPr>
          <p:cNvPr id="4102" name="Picture 6"/>
          <p:cNvPicPr>
            <a:picLocks noChangeAspect="1" noChangeArrowheads="1"/>
          </p:cNvPicPr>
          <p:nvPr/>
        </p:nvPicPr>
        <p:blipFill>
          <a:blip r:embed="rId6" cstate="print"/>
          <a:srcRect/>
          <a:stretch>
            <a:fillRect/>
          </a:stretch>
        </p:blipFill>
        <p:spPr bwMode="auto">
          <a:xfrm>
            <a:off x="3500430" y="4713289"/>
            <a:ext cx="2191180" cy="2144711"/>
          </a:xfrm>
          <a:prstGeom prst="rect">
            <a:avLst/>
          </a:prstGeom>
          <a:noFill/>
          <a:ln w="9525">
            <a:noFill/>
            <a:miter lim="800000"/>
            <a:headEnd/>
            <a:tailEnd/>
          </a:ln>
          <a:effectLst/>
        </p:spPr>
      </p:pic>
      <p:pic>
        <p:nvPicPr>
          <p:cNvPr id="4103" name="Picture 7"/>
          <p:cNvPicPr>
            <a:picLocks noChangeAspect="1" noChangeArrowheads="1"/>
          </p:cNvPicPr>
          <p:nvPr/>
        </p:nvPicPr>
        <p:blipFill>
          <a:blip r:embed="rId7" cstate="print"/>
          <a:srcRect/>
          <a:stretch>
            <a:fillRect/>
          </a:stretch>
        </p:blipFill>
        <p:spPr bwMode="auto">
          <a:xfrm>
            <a:off x="6904315" y="4714908"/>
            <a:ext cx="2239717" cy="2143116"/>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 calcmode="lin" valueType="num">
                                      <p:cBhvr additive="base">
                                        <p:cTn id="7" dur="500" fill="hold"/>
                                        <p:tgtEl>
                                          <p:spTgt spid="4098"/>
                                        </p:tgtEl>
                                        <p:attrNameLst>
                                          <p:attrName>ppt_x</p:attrName>
                                        </p:attrNameLst>
                                      </p:cBhvr>
                                      <p:tavLst>
                                        <p:tav tm="0">
                                          <p:val>
                                            <p:strVal val="0-#ppt_w/2"/>
                                          </p:val>
                                        </p:tav>
                                        <p:tav tm="100000">
                                          <p:val>
                                            <p:strVal val="#ppt_x"/>
                                          </p:val>
                                        </p:tav>
                                      </p:tavLst>
                                    </p:anim>
                                    <p:anim calcmode="lin" valueType="num">
                                      <p:cBhvr additive="base">
                                        <p:cTn id="8" dur="500" fill="hold"/>
                                        <p:tgtEl>
                                          <p:spTgt spid="4098"/>
                                        </p:tgtEl>
                                        <p:attrNameLst>
                                          <p:attrName>ppt_y</p:attrName>
                                        </p:attrNameLst>
                                      </p:cBhvr>
                                      <p:tavLst>
                                        <p:tav tm="0">
                                          <p:val>
                                            <p:strVal val="#ppt_y"/>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099"/>
                                        </p:tgtEl>
                                        <p:attrNameLst>
                                          <p:attrName>style.visibility</p:attrName>
                                        </p:attrNameLst>
                                      </p:cBhvr>
                                      <p:to>
                                        <p:strVal val="visible"/>
                                      </p:to>
                                    </p:set>
                                    <p:anim calcmode="lin" valueType="num">
                                      <p:cBhvr additive="base">
                                        <p:cTn id="11" dur="500" fill="hold"/>
                                        <p:tgtEl>
                                          <p:spTgt spid="4099"/>
                                        </p:tgtEl>
                                        <p:attrNameLst>
                                          <p:attrName>ppt_x</p:attrName>
                                        </p:attrNameLst>
                                      </p:cBhvr>
                                      <p:tavLst>
                                        <p:tav tm="0">
                                          <p:val>
                                            <p:strVal val="#ppt_x"/>
                                          </p:val>
                                        </p:tav>
                                        <p:tav tm="100000">
                                          <p:val>
                                            <p:strVal val="#ppt_x"/>
                                          </p:val>
                                        </p:tav>
                                      </p:tavLst>
                                    </p:anim>
                                    <p:anim calcmode="lin" valueType="num">
                                      <p:cBhvr additive="base">
                                        <p:cTn id="12" dur="500" fill="hold"/>
                                        <p:tgtEl>
                                          <p:spTgt spid="4099"/>
                                        </p:tgtEl>
                                        <p:attrNameLst>
                                          <p:attrName>ppt_y</p:attrName>
                                        </p:attrNameLst>
                                      </p:cBhvr>
                                      <p:tavLst>
                                        <p:tav tm="0">
                                          <p:val>
                                            <p:strVal val="1+#ppt_h/2"/>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4100"/>
                                        </p:tgtEl>
                                        <p:attrNameLst>
                                          <p:attrName>style.visibility</p:attrName>
                                        </p:attrNameLst>
                                      </p:cBhvr>
                                      <p:to>
                                        <p:strVal val="visible"/>
                                      </p:to>
                                    </p:set>
                                    <p:anim calcmode="lin" valueType="num">
                                      <p:cBhvr additive="base">
                                        <p:cTn id="15" dur="500" fill="hold"/>
                                        <p:tgtEl>
                                          <p:spTgt spid="4100"/>
                                        </p:tgtEl>
                                        <p:attrNameLst>
                                          <p:attrName>ppt_x</p:attrName>
                                        </p:attrNameLst>
                                      </p:cBhvr>
                                      <p:tavLst>
                                        <p:tav tm="0">
                                          <p:val>
                                            <p:strVal val="1+#ppt_w/2"/>
                                          </p:val>
                                        </p:tav>
                                        <p:tav tm="100000">
                                          <p:val>
                                            <p:strVal val="#ppt_x"/>
                                          </p:val>
                                        </p:tav>
                                      </p:tavLst>
                                    </p:anim>
                                    <p:anim calcmode="lin" valueType="num">
                                      <p:cBhvr additive="base">
                                        <p:cTn id="16" dur="500" fill="hold"/>
                                        <p:tgtEl>
                                          <p:spTgt spid="4100"/>
                                        </p:tgtEl>
                                        <p:attrNameLst>
                                          <p:attrName>ppt_y</p:attrName>
                                        </p:attrNameLst>
                                      </p:cBhvr>
                                      <p:tavLst>
                                        <p:tav tm="0">
                                          <p:val>
                                            <p:strVal val="#ppt_y"/>
                                          </p:val>
                                        </p:tav>
                                        <p:tav tm="100000">
                                          <p:val>
                                            <p:strVal val="#ppt_y"/>
                                          </p:val>
                                        </p:tav>
                                      </p:tavLst>
                                    </p:anim>
                                  </p:childTnLst>
                                </p:cTn>
                              </p:par>
                              <p:par>
                                <p:cTn id="17" presetID="2" presetClass="entr" presetSubtype="12" fill="hold" nodeType="withEffect">
                                  <p:stCondLst>
                                    <p:cond delay="0"/>
                                  </p:stCondLst>
                                  <p:childTnLst>
                                    <p:set>
                                      <p:cBhvr>
                                        <p:cTn id="18" dur="1" fill="hold">
                                          <p:stCondLst>
                                            <p:cond delay="0"/>
                                          </p:stCondLst>
                                        </p:cTn>
                                        <p:tgtEl>
                                          <p:spTgt spid="4101"/>
                                        </p:tgtEl>
                                        <p:attrNameLst>
                                          <p:attrName>style.visibility</p:attrName>
                                        </p:attrNameLst>
                                      </p:cBhvr>
                                      <p:to>
                                        <p:strVal val="visible"/>
                                      </p:to>
                                    </p:set>
                                    <p:anim calcmode="lin" valueType="num">
                                      <p:cBhvr additive="base">
                                        <p:cTn id="19" dur="500" fill="hold"/>
                                        <p:tgtEl>
                                          <p:spTgt spid="4101"/>
                                        </p:tgtEl>
                                        <p:attrNameLst>
                                          <p:attrName>ppt_x</p:attrName>
                                        </p:attrNameLst>
                                      </p:cBhvr>
                                      <p:tavLst>
                                        <p:tav tm="0">
                                          <p:val>
                                            <p:strVal val="0-#ppt_w/2"/>
                                          </p:val>
                                        </p:tav>
                                        <p:tav tm="100000">
                                          <p:val>
                                            <p:strVal val="#ppt_x"/>
                                          </p:val>
                                        </p:tav>
                                      </p:tavLst>
                                    </p:anim>
                                    <p:anim calcmode="lin" valueType="num">
                                      <p:cBhvr additive="base">
                                        <p:cTn id="20" dur="500" fill="hold"/>
                                        <p:tgtEl>
                                          <p:spTgt spid="4101"/>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102"/>
                                        </p:tgtEl>
                                        <p:attrNameLst>
                                          <p:attrName>style.visibility</p:attrName>
                                        </p:attrNameLst>
                                      </p:cBhvr>
                                      <p:to>
                                        <p:strVal val="visible"/>
                                      </p:to>
                                    </p:set>
                                    <p:anim calcmode="lin" valueType="num">
                                      <p:cBhvr additive="base">
                                        <p:cTn id="23" dur="500" fill="hold"/>
                                        <p:tgtEl>
                                          <p:spTgt spid="4102"/>
                                        </p:tgtEl>
                                        <p:attrNameLst>
                                          <p:attrName>ppt_x</p:attrName>
                                        </p:attrNameLst>
                                      </p:cBhvr>
                                      <p:tavLst>
                                        <p:tav tm="0">
                                          <p:val>
                                            <p:strVal val="#ppt_x"/>
                                          </p:val>
                                        </p:tav>
                                        <p:tav tm="100000">
                                          <p:val>
                                            <p:strVal val="#ppt_x"/>
                                          </p:val>
                                        </p:tav>
                                      </p:tavLst>
                                    </p:anim>
                                    <p:anim calcmode="lin" valueType="num">
                                      <p:cBhvr additive="base">
                                        <p:cTn id="24" dur="500" fill="hold"/>
                                        <p:tgtEl>
                                          <p:spTgt spid="4102"/>
                                        </p:tgtEl>
                                        <p:attrNameLst>
                                          <p:attrName>ppt_y</p:attrName>
                                        </p:attrNameLst>
                                      </p:cBhvr>
                                      <p:tavLst>
                                        <p:tav tm="0">
                                          <p:val>
                                            <p:strVal val="1+#ppt_h/2"/>
                                          </p:val>
                                        </p:tav>
                                        <p:tav tm="100000">
                                          <p:val>
                                            <p:strVal val="#ppt_y"/>
                                          </p:val>
                                        </p:tav>
                                      </p:tavLst>
                                    </p:anim>
                                  </p:childTnLst>
                                </p:cTn>
                              </p:par>
                              <p:par>
                                <p:cTn id="25" presetID="2" presetClass="entr" presetSubtype="6" fill="hold" nodeType="withEffect">
                                  <p:stCondLst>
                                    <p:cond delay="0"/>
                                  </p:stCondLst>
                                  <p:childTnLst>
                                    <p:set>
                                      <p:cBhvr>
                                        <p:cTn id="26" dur="1" fill="hold">
                                          <p:stCondLst>
                                            <p:cond delay="0"/>
                                          </p:stCondLst>
                                        </p:cTn>
                                        <p:tgtEl>
                                          <p:spTgt spid="4103"/>
                                        </p:tgtEl>
                                        <p:attrNameLst>
                                          <p:attrName>style.visibility</p:attrName>
                                        </p:attrNameLst>
                                      </p:cBhvr>
                                      <p:to>
                                        <p:strVal val="visible"/>
                                      </p:to>
                                    </p:set>
                                    <p:anim calcmode="lin" valueType="num">
                                      <p:cBhvr additive="base">
                                        <p:cTn id="27" dur="500" fill="hold"/>
                                        <p:tgtEl>
                                          <p:spTgt spid="4103"/>
                                        </p:tgtEl>
                                        <p:attrNameLst>
                                          <p:attrName>ppt_x</p:attrName>
                                        </p:attrNameLst>
                                      </p:cBhvr>
                                      <p:tavLst>
                                        <p:tav tm="0">
                                          <p:val>
                                            <p:strVal val="1+#ppt_w/2"/>
                                          </p:val>
                                        </p:tav>
                                        <p:tav tm="100000">
                                          <p:val>
                                            <p:strVal val="#ppt_x"/>
                                          </p:val>
                                        </p:tav>
                                      </p:tavLst>
                                    </p:anim>
                                    <p:anim calcmode="lin" valueType="num">
                                      <p:cBhvr additive="base">
                                        <p:cTn id="28" dur="500" fill="hold"/>
                                        <p:tgtEl>
                                          <p:spTgt spid="410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28000">
              <a:srgbClr val="CCFFFF">
                <a:alpha val="36000"/>
              </a:srgbClr>
            </a:gs>
            <a:gs pos="17999">
              <a:srgbClr val="99CCFF"/>
            </a:gs>
            <a:gs pos="36000">
              <a:srgbClr val="9966FF"/>
            </a:gs>
            <a:gs pos="61000">
              <a:srgbClr val="CC99FF"/>
            </a:gs>
            <a:gs pos="82001">
              <a:srgbClr val="99CCFF"/>
            </a:gs>
            <a:gs pos="100000">
              <a:srgbClr val="CCCCFF"/>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14290"/>
            <a:ext cx="8229600" cy="6357982"/>
          </a:xfrm>
        </p:spPr>
        <p:txBody>
          <a:bodyPr>
            <a:normAutofit/>
          </a:bodyPr>
          <a:lstStyle/>
          <a:p>
            <a:r>
              <a:rPr lang="tt-RU" sz="3600" dirty="0" smtClean="0">
                <a:latin typeface="SLDecor Cyr" pitchFamily="18" charset="0"/>
              </a:rPr>
              <a:t>Төзек күпкырлыклар бездә зур кызыксыну уятты. Күпкырлыклар темасын өйрәнгәнче без төзек күппочмакларның үзлекләрен һәм аларны төзү алымнарын өйрәнгән идек инде. Биш кабарынкы күпкырлыкны да кәгаз</a:t>
            </a:r>
            <a:r>
              <a:rPr lang="ru-RU" sz="3600" dirty="0" err="1" smtClean="0">
                <a:latin typeface="SLDecor Cyr" pitchFamily="18" charset="0"/>
              </a:rPr>
              <a:t>ьдән ясадык</a:t>
            </a:r>
            <a:r>
              <a:rPr lang="ru-RU" sz="3600" dirty="0" smtClean="0">
                <a:latin typeface="SLDecor Cyr" pitchFamily="18" charset="0"/>
              </a:rPr>
              <a:t>, </a:t>
            </a:r>
            <a:r>
              <a:rPr lang="ru-RU" sz="3600" dirty="0" err="1" smtClean="0">
                <a:latin typeface="SLDecor Cyr" pitchFamily="18" charset="0"/>
              </a:rPr>
              <a:t>төзек күпкырлыкларның кабыргалары</a:t>
            </a:r>
            <a:r>
              <a:rPr lang="ru-RU" sz="3600" dirty="0" smtClean="0">
                <a:latin typeface="SLDecor Cyr" pitchFamily="18" charset="0"/>
              </a:rPr>
              <a:t> </a:t>
            </a:r>
            <a:r>
              <a:rPr lang="ru-RU" sz="3600" dirty="0" err="1" smtClean="0">
                <a:latin typeface="SLDecor Cyr" pitchFamily="18" charset="0"/>
              </a:rPr>
              <a:t>озынлыкларын</a:t>
            </a:r>
            <a:r>
              <a:rPr lang="ru-RU" sz="3600" dirty="0" smtClean="0">
                <a:latin typeface="SLDecor Cyr" pitchFamily="18" charset="0"/>
              </a:rPr>
              <a:t>, </a:t>
            </a:r>
            <a:r>
              <a:rPr lang="ru-RU" sz="3600" dirty="0" err="1" smtClean="0">
                <a:latin typeface="SLDecor Cyr" pitchFamily="18" charset="0"/>
              </a:rPr>
              <a:t>өслек мәйданнарын исәпләүгә мәсь</a:t>
            </a:r>
            <a:r>
              <a:rPr lang="tt-RU" sz="3600" dirty="0" smtClean="0">
                <a:latin typeface="SLDecor Cyr" pitchFamily="18" charset="0"/>
              </a:rPr>
              <a:t>әләләр чиштек. </a:t>
            </a:r>
          </a:p>
          <a:p>
            <a:r>
              <a:rPr lang="tt-RU" sz="3600" dirty="0" smtClean="0">
                <a:latin typeface="SLDecor Cyr" pitchFamily="18" charset="0"/>
              </a:rPr>
              <a:t>10 класста бу фигуралартурында күбрәк белербез</a:t>
            </a:r>
            <a:r>
              <a:rPr lang="tt-RU" sz="3600" dirty="0" smtClean="0"/>
              <a:t>.</a:t>
            </a:r>
            <a:endParaRPr lang="ru-RU" sz="3600"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00042"/>
            <a:ext cx="8229600" cy="5626121"/>
          </a:xfrm>
        </p:spPr>
        <p:txBody>
          <a:bodyPr>
            <a:noAutofit/>
          </a:bodyPr>
          <a:lstStyle/>
          <a:p>
            <a:pPr indent="20638" algn="ctr">
              <a:lnSpc>
                <a:spcPct val="80000"/>
              </a:lnSpc>
              <a:buClr>
                <a:schemeClr val="hlink"/>
              </a:buClr>
              <a:buSzPct val="80000"/>
              <a:buNone/>
            </a:pPr>
            <a:r>
              <a:rPr lang="ru-RU" sz="5400" b="1" dirty="0" smtClean="0">
                <a:solidFill>
                  <a:srgbClr val="333399"/>
                </a:solidFill>
                <a:latin typeface="Monotype Corsiva" pitchFamily="66" charset="0"/>
              </a:rPr>
              <a:t>Правильных многогранников вызывающе мало, но этот весьма скромный по численности отряд сумел пробраться в самые глубины различных наук.</a:t>
            </a:r>
            <a:r>
              <a:rPr lang="ru-RU" sz="5400" dirty="0" smtClean="0">
                <a:solidFill>
                  <a:srgbClr val="333399"/>
                </a:solidFill>
              </a:rPr>
              <a:t> </a:t>
            </a:r>
          </a:p>
          <a:p>
            <a:pPr indent="20638">
              <a:buClr>
                <a:schemeClr val="hlink"/>
              </a:buClr>
              <a:buSzPct val="80000"/>
              <a:buNone/>
            </a:pPr>
            <a:r>
              <a:rPr lang="ru-RU" sz="5400" dirty="0" smtClean="0">
                <a:solidFill>
                  <a:srgbClr val="6600FF"/>
                </a:solidFill>
              </a:rPr>
              <a:t>                            </a:t>
            </a:r>
            <a:r>
              <a:rPr lang="ru-RU" sz="5400" b="1" dirty="0" smtClean="0">
                <a:solidFill>
                  <a:srgbClr val="0000FF"/>
                </a:solidFill>
                <a:latin typeface="Monotype Corsiva" pitchFamily="66" charset="0"/>
              </a:rPr>
              <a:t>Л. Кэрролл</a:t>
            </a:r>
            <a:endParaRPr lang="ru-RU" sz="5400" dirty="0">
              <a:solidFill>
                <a:srgbClr val="0000FF"/>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46000">
              <a:srgbClr val="CCFFFF">
                <a:alpha val="22000"/>
              </a:srgbClr>
            </a:gs>
            <a:gs pos="17999">
              <a:srgbClr val="99CCFF"/>
            </a:gs>
            <a:gs pos="36000">
              <a:srgbClr val="9966FF"/>
            </a:gs>
            <a:gs pos="61000">
              <a:srgbClr val="CC99FF"/>
            </a:gs>
            <a:gs pos="82001">
              <a:srgbClr val="99CCFF"/>
            </a:gs>
            <a:gs pos="100000">
              <a:srgbClr val="CCCCFF"/>
            </a:gs>
          </a:gsLst>
          <a:lin ang="2700000" scaled="1"/>
          <a:tileRect/>
        </a:gra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3143240" y="214291"/>
            <a:ext cx="6000760" cy="3286148"/>
          </a:xfrm>
        </p:spPr>
        <p:txBody>
          <a:bodyPr>
            <a:normAutofit fontScale="92500"/>
          </a:bodyPr>
          <a:lstStyle/>
          <a:p>
            <a:r>
              <a:rPr lang="tt-RU" sz="1800" i="1" dirty="0" smtClean="0">
                <a:latin typeface="SL_Times New Roman" pitchFamily="18" charset="0"/>
              </a:rPr>
              <a:t>Күппочмаклар  арасында төзек күппочмаклар зур урын алып тора. Билгеле булганча, теләсә нинди натурал</a:t>
            </a:r>
            <a:r>
              <a:rPr lang="ru-RU" sz="1800" i="1" dirty="0" err="1" smtClean="0">
                <a:latin typeface="SL_Times New Roman" pitchFamily="18" charset="0"/>
              </a:rPr>
              <a:t>ь</a:t>
            </a:r>
            <a:r>
              <a:rPr lang="ru-RU" sz="1800" i="1" dirty="0" smtClean="0">
                <a:latin typeface="SL_Times New Roman" pitchFamily="18" charset="0"/>
              </a:rPr>
              <a:t> </a:t>
            </a:r>
            <a:r>
              <a:rPr lang="ru-RU" sz="1800" i="1" dirty="0" err="1" smtClean="0">
                <a:latin typeface="SL_Times New Roman" pitchFamily="18" charset="0"/>
              </a:rPr>
              <a:t>п</a:t>
            </a:r>
            <a:r>
              <a:rPr lang="ru-RU" sz="1800" i="1" dirty="0" smtClean="0">
                <a:latin typeface="SL_Times New Roman" pitchFamily="18" charset="0"/>
              </a:rPr>
              <a:t> </a:t>
            </a:r>
            <a:r>
              <a:rPr lang="tt-RU" sz="1800" i="1" dirty="0" smtClean="0">
                <a:latin typeface="SL_Times New Roman" pitchFamily="18" charset="0"/>
              </a:rPr>
              <a:t>өчен яссылыкта төзек п-почмак бар.  Бездә пространстводада моңа охшаш  очраклар бармы дигән сорау туды. Чыннан да, төзек күпкырлыклар  бармы, алар нинди, күпме? Без  бу  проектта  шул  сорауларга җавап эзләдек.</a:t>
            </a:r>
          </a:p>
          <a:p>
            <a:pPr algn="just"/>
            <a:r>
              <a:rPr lang="tt-RU" sz="1800" i="1" dirty="0" smtClean="0">
                <a:latin typeface="SL_Times New Roman" pitchFamily="18" charset="0"/>
              </a:rPr>
              <a:t>Борынгы Гре</a:t>
            </a:r>
            <a:r>
              <a:rPr lang="ru-RU" sz="1800" i="1" dirty="0" err="1" smtClean="0">
                <a:latin typeface="SL_Times New Roman" pitchFamily="18" charset="0"/>
              </a:rPr>
              <a:t>ц</a:t>
            </a:r>
            <a:r>
              <a:rPr lang="tt-RU" sz="1800" i="1" dirty="0" smtClean="0">
                <a:latin typeface="SL_Times New Roman" pitchFamily="18" charset="0"/>
              </a:rPr>
              <a:t>иядә үк биш гаҗәеп төзек күпкырлык билгеле булган. Аларны ювилерлар, дин әһелләре, архитекторлар өйрәнгән, аларның хәтта магик үзлекләре бар диеп уйлаганнар.</a:t>
            </a:r>
          </a:p>
          <a:p>
            <a:endParaRPr lang="tt-RU" sz="1800" i="1" dirty="0" smtClean="0">
              <a:latin typeface="SL_Times New Roman" pitchFamily="18" charset="0"/>
            </a:endParaRPr>
          </a:p>
        </p:txBody>
      </p:sp>
      <p:pic>
        <p:nvPicPr>
          <p:cNvPr id="4" name="Рисунок 3" descr="http://www.college.ru/mathematics/courses/stereometry/content/chapter8/section/paragraph1/images/0800101.jpg"/>
          <p:cNvPicPr/>
          <p:nvPr/>
        </p:nvPicPr>
        <p:blipFill>
          <a:blip r:embed="rId2" cstate="print"/>
          <a:stretch>
            <a:fillRect/>
          </a:stretch>
        </p:blipFill>
        <p:spPr bwMode="auto">
          <a:xfrm>
            <a:off x="3428992" y="3500434"/>
            <a:ext cx="5715008" cy="3357566"/>
          </a:xfrm>
          <a:prstGeom prst="rect">
            <a:avLst/>
          </a:prstGeom>
          <a:noFill/>
          <a:ln>
            <a:noFill/>
          </a:ln>
        </p:spPr>
      </p:pic>
      <p:sp>
        <p:nvSpPr>
          <p:cNvPr id="5" name="Скругленный прямоугольник 4"/>
          <p:cNvSpPr/>
          <p:nvPr/>
        </p:nvSpPr>
        <p:spPr>
          <a:xfrm>
            <a:off x="214282" y="1071546"/>
            <a:ext cx="2928958" cy="5143536"/>
          </a:xfrm>
          <a:prstGeom prst="roundRect">
            <a:avLst>
              <a:gd name="adj" fmla="val 4087"/>
            </a:avLst>
          </a:prstGeom>
          <a:ln>
            <a:solidFill>
              <a:srgbClr val="6848C4"/>
            </a:solidFill>
          </a:ln>
        </p:spPr>
        <p:style>
          <a:lnRef idx="2">
            <a:schemeClr val="accent1"/>
          </a:lnRef>
          <a:fillRef idx="1">
            <a:schemeClr val="lt1"/>
          </a:fillRef>
          <a:effectRef idx="0">
            <a:schemeClr val="accent1"/>
          </a:effectRef>
          <a:fontRef idx="minor">
            <a:schemeClr val="dk1"/>
          </a:fontRef>
        </p:style>
        <p:txBody>
          <a:bodyPr rtlCol="0" anchor="ctr"/>
          <a:lstStyle/>
          <a:p>
            <a:pPr algn="just"/>
            <a:r>
              <a:rPr lang="ru-RU" sz="2000" b="1" dirty="0" err="1" smtClean="0">
                <a:latin typeface="SL_Times New Roman" pitchFamily="18" charset="0"/>
              </a:rPr>
              <a:t>Төзек күпкырлык</a:t>
            </a:r>
            <a:r>
              <a:rPr lang="ru-RU" sz="2000" b="1" dirty="0" smtClean="0">
                <a:latin typeface="SL_Times New Roman" pitchFamily="18" charset="0"/>
              </a:rPr>
              <a:t> </a:t>
            </a:r>
          </a:p>
          <a:p>
            <a:pPr algn="just"/>
            <a:r>
              <a:rPr lang="ru-RU" sz="2000" b="1" dirty="0" smtClean="0">
                <a:latin typeface="SL_Times New Roman" pitchFamily="18" charset="0"/>
              </a:rPr>
              <a:t>(Платон </a:t>
            </a:r>
            <a:r>
              <a:rPr lang="ru-RU" sz="2000" b="1" dirty="0" err="1" smtClean="0">
                <a:latin typeface="SL_Times New Roman" pitchFamily="18" charset="0"/>
              </a:rPr>
              <a:t>җисеме</a:t>
            </a:r>
            <a:r>
              <a:rPr lang="ru-RU" sz="2000" b="1" dirty="0" smtClean="0">
                <a:latin typeface="SL_Times New Roman" pitchFamily="18" charset="0"/>
              </a:rPr>
              <a:t>) – </a:t>
            </a:r>
            <a:r>
              <a:rPr lang="ru-RU" sz="2000" b="1" dirty="0" err="1" smtClean="0">
                <a:latin typeface="SL_Times New Roman" pitchFamily="18" charset="0"/>
              </a:rPr>
              <a:t>кабарынкы</a:t>
            </a:r>
            <a:r>
              <a:rPr lang="ru-RU" sz="2000" b="1" dirty="0" smtClean="0">
                <a:latin typeface="SL_Times New Roman" pitchFamily="18" charset="0"/>
              </a:rPr>
              <a:t> </a:t>
            </a:r>
            <a:r>
              <a:rPr lang="ru-RU" sz="2000" b="1" dirty="0" err="1" smtClean="0">
                <a:latin typeface="SL_Times New Roman" pitchFamily="18" charset="0"/>
              </a:rPr>
              <a:t>күпкырлык</a:t>
            </a:r>
            <a:r>
              <a:rPr lang="ru-RU" sz="2000" b="1" dirty="0" smtClean="0">
                <a:latin typeface="SL_Times New Roman" pitchFamily="18" charset="0"/>
              </a:rPr>
              <a:t>. </a:t>
            </a:r>
          </a:p>
          <a:p>
            <a:pPr algn="just"/>
            <a:r>
              <a:rPr lang="ru-RU" sz="2000" b="1" dirty="0" err="1" smtClean="0">
                <a:latin typeface="SL_Times New Roman" pitchFamily="18" charset="0"/>
              </a:rPr>
              <a:t>Төп үзлекләре:</a:t>
            </a:r>
            <a:endParaRPr lang="ru-RU" sz="2000" b="1" dirty="0" smtClean="0">
              <a:latin typeface="SL_Times New Roman" pitchFamily="18" charset="0"/>
            </a:endParaRPr>
          </a:p>
          <a:p>
            <a:pPr algn="just">
              <a:buFont typeface="Wingdings" pitchFamily="2" charset="2"/>
              <a:buChar char="ü"/>
            </a:pPr>
            <a:r>
              <a:rPr lang="tt-RU" sz="2000" dirty="0" smtClean="0">
                <a:latin typeface="SL_Times New Roman" pitchFamily="18" charset="0"/>
              </a:rPr>
              <a:t>Барлык кырлары да төзек күппочмаклар</a:t>
            </a:r>
          </a:p>
          <a:p>
            <a:pPr algn="just">
              <a:buFont typeface="Wingdings" pitchFamily="2" charset="2"/>
              <a:buChar char="ü"/>
            </a:pPr>
            <a:r>
              <a:rPr lang="tt-RU" sz="2000" dirty="0" smtClean="0">
                <a:latin typeface="SL_Times New Roman" pitchFamily="18" charset="0"/>
              </a:rPr>
              <a:t>Һәр түбәсеннән бер үк сандагы кабыргалар чыга</a:t>
            </a:r>
          </a:p>
          <a:p>
            <a:pPr algn="just">
              <a:buFont typeface="Wingdings" pitchFamily="2" charset="2"/>
              <a:buChar char="ü"/>
            </a:pPr>
            <a:r>
              <a:rPr lang="tt-RU" sz="2000" dirty="0" smtClean="0">
                <a:latin typeface="SL_Times New Roman" pitchFamily="18" charset="0"/>
              </a:rPr>
              <a:t>Барлык икекырлы почмаклары тигез</a:t>
            </a:r>
            <a:endParaRPr lang="ru-RU" sz="2000" dirty="0" smtClean="0">
              <a:latin typeface="SL_Times New Roman" pitchFamily="18" charset="0"/>
            </a:endParaRPr>
          </a:p>
          <a:p>
            <a:pPr algn="ctr"/>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46000">
              <a:srgbClr val="CCFFFF">
                <a:alpha val="22000"/>
              </a:srgbClr>
            </a:gs>
            <a:gs pos="17999">
              <a:srgbClr val="99CCFF"/>
            </a:gs>
            <a:gs pos="36000">
              <a:srgbClr val="9966FF"/>
            </a:gs>
            <a:gs pos="61000">
              <a:srgbClr val="CC99FF"/>
            </a:gs>
            <a:gs pos="82001">
              <a:srgbClr val="99CCFF"/>
            </a:gs>
            <a:gs pos="100000">
              <a:srgbClr val="CCCCFF"/>
            </a:gs>
          </a:gsLst>
          <a:path path="circle">
            <a:fillToRect r="100000" b="100000"/>
          </a:path>
          <a:tileRect l="-100000" t="-100000"/>
        </a:gra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85728"/>
            <a:ext cx="8229600" cy="5840435"/>
          </a:xfrm>
        </p:spPr>
        <p:txBody>
          <a:bodyPr>
            <a:normAutofit/>
          </a:bodyPr>
          <a:lstStyle/>
          <a:p>
            <a:pPr algn="ctr">
              <a:buNone/>
            </a:pPr>
            <a:r>
              <a:rPr lang="ru-RU" b="1" dirty="0" err="1" smtClean="0">
                <a:solidFill>
                  <a:srgbClr val="0000FF"/>
                </a:solidFill>
                <a:latin typeface="SL_Times New Roman" pitchFamily="18" charset="0"/>
              </a:rPr>
              <a:t>Күпкырлыкларның исемнәре Борынгы</a:t>
            </a:r>
            <a:r>
              <a:rPr lang="ru-RU" b="1" dirty="0" smtClean="0">
                <a:solidFill>
                  <a:srgbClr val="0000FF"/>
                </a:solidFill>
                <a:latin typeface="SL_Times New Roman" pitchFamily="18" charset="0"/>
              </a:rPr>
              <a:t> </a:t>
            </a:r>
            <a:r>
              <a:rPr lang="ru-RU" b="1" dirty="0" err="1" smtClean="0">
                <a:solidFill>
                  <a:srgbClr val="0000FF"/>
                </a:solidFill>
                <a:latin typeface="SL_Times New Roman" pitchFamily="18" charset="0"/>
              </a:rPr>
              <a:t>Грециядән килгән, аларда</a:t>
            </a:r>
            <a:r>
              <a:rPr lang="ru-RU" b="1" dirty="0" smtClean="0">
                <a:solidFill>
                  <a:srgbClr val="0000FF"/>
                </a:solidFill>
                <a:latin typeface="SL_Times New Roman" pitchFamily="18" charset="0"/>
              </a:rPr>
              <a:t> </a:t>
            </a:r>
            <a:r>
              <a:rPr lang="ru-RU" b="1" dirty="0" err="1" smtClean="0">
                <a:solidFill>
                  <a:srgbClr val="0000FF"/>
                </a:solidFill>
                <a:latin typeface="SL_Times New Roman" pitchFamily="18" charset="0"/>
              </a:rPr>
              <a:t>кырларның </a:t>
            </a:r>
            <a:r>
              <a:rPr lang="ru-RU" b="1" dirty="0" smtClean="0">
                <a:solidFill>
                  <a:srgbClr val="0000FF"/>
                </a:solidFill>
                <a:latin typeface="SL_Times New Roman" pitchFamily="18" charset="0"/>
              </a:rPr>
              <a:t>саны </a:t>
            </a:r>
            <a:r>
              <a:rPr lang="ru-RU" b="1" dirty="0" err="1" smtClean="0">
                <a:solidFill>
                  <a:srgbClr val="0000FF"/>
                </a:solidFill>
                <a:latin typeface="SL_Times New Roman" pitchFamily="18" charset="0"/>
              </a:rPr>
              <a:t>күрсәтелә</a:t>
            </a:r>
            <a:r>
              <a:rPr lang="ru-RU" b="1" i="1" dirty="0" smtClean="0">
                <a:solidFill>
                  <a:srgbClr val="0000FF"/>
                </a:solidFill>
              </a:rPr>
              <a:t>:</a:t>
            </a:r>
            <a:endParaRPr lang="ru-RU" b="1" i="1" dirty="0">
              <a:solidFill>
                <a:srgbClr val="0000FF"/>
              </a:solidFill>
            </a:endParaRPr>
          </a:p>
          <a:p>
            <a:pPr>
              <a:buNone/>
            </a:pPr>
            <a:r>
              <a:rPr lang="ru-RU" dirty="0"/>
              <a:t>		</a:t>
            </a:r>
            <a:r>
              <a:rPr lang="ru-RU" sz="3600" b="1" dirty="0"/>
              <a:t>«</a:t>
            </a:r>
            <a:r>
              <a:rPr lang="ru-RU" sz="3600" b="1" dirty="0" err="1"/>
              <a:t>эдра</a:t>
            </a:r>
            <a:r>
              <a:rPr lang="ru-RU" sz="3600" b="1" dirty="0"/>
              <a:t>»    </a:t>
            </a:r>
            <a:r>
              <a:rPr lang="ru-RU" sz="3600" b="1" dirty="0">
                <a:sym typeface="Symbol"/>
              </a:rPr>
              <a:t></a:t>
            </a:r>
            <a:r>
              <a:rPr lang="ru-RU" sz="3600" b="1" dirty="0"/>
              <a:t>  </a:t>
            </a:r>
            <a:r>
              <a:rPr lang="ru-RU" sz="3600" b="1" dirty="0" err="1" smtClean="0"/>
              <a:t>кыр</a:t>
            </a:r>
            <a:r>
              <a:rPr lang="ru-RU" sz="3600" b="1" dirty="0" smtClean="0"/>
              <a:t>; </a:t>
            </a:r>
            <a:endParaRPr lang="ru-RU" sz="3600" b="1" dirty="0"/>
          </a:p>
          <a:p>
            <a:pPr>
              <a:buNone/>
            </a:pPr>
            <a:r>
              <a:rPr lang="ru-RU" sz="3600" b="1" dirty="0"/>
              <a:t>		«тетра» </a:t>
            </a:r>
            <a:r>
              <a:rPr lang="ru-RU" sz="3600" b="1" dirty="0">
                <a:sym typeface="Symbol"/>
              </a:rPr>
              <a:t></a:t>
            </a:r>
            <a:r>
              <a:rPr lang="ru-RU" sz="3600" b="1" dirty="0"/>
              <a:t>	4;</a:t>
            </a:r>
          </a:p>
          <a:p>
            <a:pPr>
              <a:buNone/>
            </a:pPr>
            <a:r>
              <a:rPr lang="ru-RU" sz="3600" b="1" dirty="0"/>
              <a:t>		«</a:t>
            </a:r>
            <a:r>
              <a:rPr lang="ru-RU" sz="3600" b="1" dirty="0" err="1"/>
              <a:t>гекса</a:t>
            </a:r>
            <a:r>
              <a:rPr lang="ru-RU" sz="3600" b="1" dirty="0"/>
              <a:t>»    </a:t>
            </a:r>
            <a:r>
              <a:rPr lang="ru-RU" sz="3600" b="1" dirty="0">
                <a:sym typeface="Symbol"/>
              </a:rPr>
              <a:t></a:t>
            </a:r>
            <a:r>
              <a:rPr lang="ru-RU" sz="3600" b="1" dirty="0"/>
              <a:t> 	6;</a:t>
            </a:r>
          </a:p>
          <a:p>
            <a:pPr>
              <a:buNone/>
            </a:pPr>
            <a:r>
              <a:rPr lang="ru-RU" sz="3600" b="1" dirty="0"/>
              <a:t>		«окта»    </a:t>
            </a:r>
            <a:r>
              <a:rPr lang="ru-RU" sz="3600" b="1" dirty="0">
                <a:sym typeface="Symbol"/>
              </a:rPr>
              <a:t></a:t>
            </a:r>
            <a:r>
              <a:rPr lang="ru-RU" sz="3600" b="1" dirty="0"/>
              <a:t> 	8;</a:t>
            </a:r>
          </a:p>
          <a:p>
            <a:pPr>
              <a:buNone/>
            </a:pPr>
            <a:r>
              <a:rPr lang="ru-RU" sz="3600" b="1" dirty="0"/>
              <a:t>		«икоса»   </a:t>
            </a:r>
            <a:r>
              <a:rPr lang="ru-RU" sz="3600" b="1" dirty="0">
                <a:sym typeface="Symbol"/>
              </a:rPr>
              <a:t></a:t>
            </a:r>
            <a:r>
              <a:rPr lang="ru-RU" sz="3600" b="1" dirty="0"/>
              <a:t>  20;</a:t>
            </a:r>
          </a:p>
          <a:p>
            <a:pPr>
              <a:buNone/>
            </a:pPr>
            <a:r>
              <a:rPr lang="ru-RU" sz="3600" b="1" dirty="0"/>
              <a:t>		«</a:t>
            </a:r>
            <a:r>
              <a:rPr lang="ru-RU" sz="3600" b="1" dirty="0" err="1"/>
              <a:t>додека</a:t>
            </a:r>
            <a:r>
              <a:rPr lang="ru-RU" sz="3600" b="1" dirty="0"/>
              <a:t>»  </a:t>
            </a:r>
            <a:r>
              <a:rPr lang="ru-RU" sz="3600" b="1" dirty="0">
                <a:sym typeface="Symbol"/>
              </a:rPr>
              <a:t></a:t>
            </a:r>
            <a:r>
              <a:rPr lang="ru-RU" sz="3600" b="1" dirty="0"/>
              <a:t> 	12.	</a:t>
            </a:r>
          </a:p>
          <a:p>
            <a:endParaRPr lang="ru-RU"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18000">
              <a:srgbClr val="CCFFFF">
                <a:alpha val="22000"/>
              </a:srgbClr>
            </a:gs>
            <a:gs pos="17999">
              <a:srgbClr val="99CCFF"/>
            </a:gs>
            <a:gs pos="36000">
              <a:srgbClr val="9966FF"/>
            </a:gs>
            <a:gs pos="61000">
              <a:srgbClr val="CC99FF"/>
            </a:gs>
            <a:gs pos="82001">
              <a:srgbClr val="99CCFF"/>
            </a:gs>
            <a:gs pos="100000">
              <a:srgbClr val="CCCCFF"/>
            </a:gs>
          </a:gsLst>
          <a:path path="circle">
            <a:fillToRect r="100000" b="100000"/>
          </a:path>
          <a:tileRect l="-100000" t="-100000"/>
        </a:gradFill>
        <a:effectLst/>
      </p:bgPr>
    </p:bg>
    <p:spTree>
      <p:nvGrpSpPr>
        <p:cNvPr id="1" name=""/>
        <p:cNvGrpSpPr/>
        <p:nvPr/>
      </p:nvGrpSpPr>
      <p:grpSpPr>
        <a:xfrm>
          <a:off x="0" y="0"/>
          <a:ext cx="0" cy="0"/>
          <a:chOff x="0" y="0"/>
          <a:chExt cx="0" cy="0"/>
        </a:xfrm>
      </p:grpSpPr>
      <p:sp>
        <p:nvSpPr>
          <p:cNvPr id="6" name="Прямоугольник 5"/>
          <p:cNvSpPr/>
          <p:nvPr/>
        </p:nvSpPr>
        <p:spPr>
          <a:xfrm>
            <a:off x="2928926" y="214290"/>
            <a:ext cx="3571900" cy="923330"/>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cap="none" spc="11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Тетраэдр</a:t>
            </a:r>
            <a:endParaRPr lang="ru-RU" sz="5400" b="1" cap="none" spc="11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pic>
        <p:nvPicPr>
          <p:cNvPr id="1026" name="Picture 2"/>
          <p:cNvPicPr>
            <a:picLocks noGrp="1" noChangeAspect="1" noChangeArrowheads="1"/>
          </p:cNvPicPr>
          <p:nvPr>
            <p:ph idx="1"/>
          </p:nvPr>
        </p:nvPicPr>
        <p:blipFill>
          <a:blip r:embed="rId2" cstate="print"/>
          <a:srcRect/>
          <a:stretch>
            <a:fillRect/>
          </a:stretch>
        </p:blipFill>
        <p:spPr bwMode="auto">
          <a:xfrm rot="445525">
            <a:off x="432529" y="2446661"/>
            <a:ext cx="3827294" cy="3625857"/>
          </a:xfrm>
          <a:prstGeom prst="rect">
            <a:avLst/>
          </a:prstGeom>
          <a:noFill/>
          <a:ln w="9525">
            <a:noFill/>
            <a:miter lim="800000"/>
            <a:headEnd/>
            <a:tailEnd/>
          </a:ln>
          <a:effectLst/>
        </p:spPr>
      </p:pic>
      <p:sp>
        <p:nvSpPr>
          <p:cNvPr id="8" name="Прямоугольник 7"/>
          <p:cNvSpPr/>
          <p:nvPr/>
        </p:nvSpPr>
        <p:spPr>
          <a:xfrm>
            <a:off x="4429124" y="1285860"/>
            <a:ext cx="4714876" cy="507209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tt-RU" sz="4000" b="1" dirty="0" smtClean="0">
                <a:solidFill>
                  <a:srgbClr val="0000FF"/>
                </a:solidFill>
                <a:latin typeface="SL_Times New Roman" pitchFamily="18" charset="0"/>
              </a:rPr>
              <a:t>Дүрт  төзек өчпочмактан төзелгән фигура тетраэдр була. Тетраэдрның һәр түбәсендә өч кабырга очраша</a:t>
            </a:r>
            <a:endParaRPr lang="ru-RU" sz="4000" b="1" dirty="0">
              <a:solidFill>
                <a:srgbClr val="0000FF"/>
              </a:solidFill>
              <a:latin typeface="SL_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38" presetClass="entr" presetSubtype="0" accel="50000" fill="hold" nodeType="afterEffect">
                                  <p:stCondLst>
                                    <p:cond delay="0"/>
                                  </p:stCondLst>
                                  <p:iterate type="lt">
                                    <p:tmPct val="50000"/>
                                  </p:iterate>
                                  <p:childTnLst>
                                    <p:set>
                                      <p:cBhvr>
                                        <p:cTn id="11" dur="1" fill="hold">
                                          <p:stCondLst>
                                            <p:cond delay="0"/>
                                          </p:stCondLst>
                                        </p:cTn>
                                        <p:tgtEl>
                                          <p:spTgt spid="1026"/>
                                        </p:tgtEl>
                                        <p:attrNameLst>
                                          <p:attrName>style.visibility</p:attrName>
                                        </p:attrNameLst>
                                      </p:cBhvr>
                                      <p:to>
                                        <p:strVal val="visible"/>
                                      </p:to>
                                    </p:set>
                                    <p:set>
                                      <p:cBhvr>
                                        <p:cTn id="12" dur="455" fill="hold">
                                          <p:stCondLst>
                                            <p:cond delay="0"/>
                                          </p:stCondLst>
                                        </p:cTn>
                                        <p:tgtEl>
                                          <p:spTgt spid="1026"/>
                                        </p:tgtEl>
                                        <p:attrNameLst>
                                          <p:attrName>style.rotation</p:attrName>
                                        </p:attrNameLst>
                                      </p:cBhvr>
                                      <p:to>
                                        <p:strVal val="-45.0"/>
                                      </p:to>
                                    </p:set>
                                    <p:anim calcmode="lin" valueType="num">
                                      <p:cBhvr>
                                        <p:cTn id="13" dur="455" fill="hold">
                                          <p:stCondLst>
                                            <p:cond delay="455"/>
                                          </p:stCondLst>
                                        </p:cTn>
                                        <p:tgtEl>
                                          <p:spTgt spid="1026"/>
                                        </p:tgtEl>
                                        <p:attrNameLst>
                                          <p:attrName>style.rotation</p:attrName>
                                        </p:attrNameLst>
                                      </p:cBhvr>
                                      <p:tavLst>
                                        <p:tav tm="0">
                                          <p:val>
                                            <p:fltVal val="-45"/>
                                          </p:val>
                                        </p:tav>
                                        <p:tav tm="69900">
                                          <p:val>
                                            <p:fltVal val="45"/>
                                          </p:val>
                                        </p:tav>
                                        <p:tav tm="100000">
                                          <p:val>
                                            <p:fltVal val="0"/>
                                          </p:val>
                                        </p:tav>
                                      </p:tavLst>
                                    </p:anim>
                                    <p:anim calcmode="lin" valueType="num">
                                      <p:cBhvr>
                                        <p:cTn id="14" dur="455" fill="hold">
                                          <p:stCondLst>
                                            <p:cond delay="0"/>
                                          </p:stCondLst>
                                        </p:cTn>
                                        <p:tgtEl>
                                          <p:spTgt spid="1026"/>
                                        </p:tgtEl>
                                        <p:attrNameLst>
                                          <p:attrName>ppt_y</p:attrName>
                                        </p:attrNameLst>
                                      </p:cBhvr>
                                      <p:tavLst>
                                        <p:tav tm="0">
                                          <p:val>
                                            <p:strVal val="#ppt_y-1"/>
                                          </p:val>
                                        </p:tav>
                                        <p:tav tm="100000">
                                          <p:val>
                                            <p:strVal val="#ppt_y-(0.354*#ppt_w-0.172*#ppt_h)"/>
                                          </p:val>
                                        </p:tav>
                                      </p:tavLst>
                                    </p:anim>
                                    <p:anim calcmode="lin" valueType="num">
                                      <p:cBhvr>
                                        <p:cTn id="15" dur="156" decel="50000" autoRev="1" fill="hold">
                                          <p:stCondLst>
                                            <p:cond delay="455"/>
                                          </p:stCondLst>
                                        </p:cTn>
                                        <p:tgtEl>
                                          <p:spTgt spid="1026"/>
                                        </p:tgtEl>
                                        <p:attrNameLst>
                                          <p:attrName>ppt_y</p:attrName>
                                        </p:attrNameLst>
                                      </p:cBhvr>
                                      <p:tavLst>
                                        <p:tav tm="0">
                                          <p:val>
                                            <p:strVal val="#ppt_y-(0.354*#ppt_w-0.172*#ppt_h)"/>
                                          </p:val>
                                        </p:tav>
                                        <p:tav tm="100000">
                                          <p:val>
                                            <p:strVal val="#ppt_y-(0.354*#ppt_w-0.172*#ppt_h)-#ppt_h/2"/>
                                          </p:val>
                                        </p:tav>
                                      </p:tavLst>
                                    </p:anim>
                                    <p:anim calcmode="lin" valueType="num">
                                      <p:cBhvr>
                                        <p:cTn id="16" dur="136" fill="hold">
                                          <p:stCondLst>
                                            <p:cond delay="864"/>
                                          </p:stCondLst>
                                        </p:cTn>
                                        <p:tgtEl>
                                          <p:spTgt spid="1026"/>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571868" y="1214422"/>
            <a:ext cx="5572132" cy="4911741"/>
          </a:xfrm>
        </p:spPr>
        <p:txBody>
          <a:bodyPr>
            <a:normAutofit fontScale="92500"/>
          </a:bodyPr>
          <a:lstStyle/>
          <a:p>
            <a:pPr>
              <a:buNone/>
            </a:pPr>
            <a:r>
              <a:rPr lang="tt-RU" sz="4000" b="1" dirty="0" smtClean="0">
                <a:solidFill>
                  <a:srgbClr val="0000FF"/>
                </a:solidFill>
                <a:latin typeface="SL_Times New Roman" pitchFamily="18" charset="0"/>
              </a:rPr>
              <a:t>     </a:t>
            </a:r>
          </a:p>
          <a:p>
            <a:pPr>
              <a:buNone/>
            </a:pPr>
            <a:r>
              <a:rPr lang="tt-RU" sz="4000" b="1" dirty="0" smtClean="0">
                <a:solidFill>
                  <a:srgbClr val="0000FF"/>
                </a:solidFill>
                <a:latin typeface="SL_Times New Roman" pitchFamily="18" charset="0"/>
              </a:rPr>
              <a:t>      </a:t>
            </a:r>
            <a:r>
              <a:rPr lang="tt-RU" sz="4400" b="1" dirty="0" smtClean="0">
                <a:solidFill>
                  <a:srgbClr val="0000FF"/>
                </a:solidFill>
                <a:latin typeface="SL_Times New Roman" pitchFamily="18" charset="0"/>
              </a:rPr>
              <a:t>Куб алты квадраттан төзелә. Аның һәр түбәсе өч кабырганың түбәсе булып тора.</a:t>
            </a:r>
            <a:endParaRPr lang="ru-RU" sz="4400" b="1" dirty="0">
              <a:solidFill>
                <a:srgbClr val="0000FF"/>
              </a:solidFill>
              <a:latin typeface="SL_Times New Roman" pitchFamily="18" charset="0"/>
            </a:endParaRPr>
          </a:p>
        </p:txBody>
      </p:sp>
      <p:sp>
        <p:nvSpPr>
          <p:cNvPr id="4" name="Прямоугольник 3"/>
          <p:cNvSpPr/>
          <p:nvPr/>
        </p:nvSpPr>
        <p:spPr>
          <a:xfrm>
            <a:off x="2786050" y="285728"/>
            <a:ext cx="3170035"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ru-RU"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гексаэдр</a:t>
            </a:r>
            <a:endParaRPr lang="ru-RU"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pic>
        <p:nvPicPr>
          <p:cNvPr id="2050" name="Picture 2"/>
          <p:cNvPicPr>
            <a:picLocks noChangeAspect="1" noChangeArrowheads="1"/>
          </p:cNvPicPr>
          <p:nvPr/>
        </p:nvPicPr>
        <p:blipFill>
          <a:blip r:embed="rId2" cstate="print"/>
          <a:srcRect r="836" b="1330"/>
          <a:stretch>
            <a:fillRect/>
          </a:stretch>
        </p:blipFill>
        <p:spPr bwMode="auto">
          <a:xfrm>
            <a:off x="136208" y="1935686"/>
            <a:ext cx="3508006" cy="3878399"/>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2050"/>
                                        </p:tgtEl>
                                        <p:attrNameLst>
                                          <p:attrName>style.visibility</p:attrName>
                                        </p:attrNameLst>
                                      </p:cBhvr>
                                      <p:to>
                                        <p:strVal val="visible"/>
                                      </p:to>
                                    </p:set>
                                    <p:anim calcmode="lin" valueType="num">
                                      <p:cBhvr additive="base">
                                        <p:cTn id="12" dur="500" fill="hold"/>
                                        <p:tgtEl>
                                          <p:spTgt spid="2050"/>
                                        </p:tgtEl>
                                        <p:attrNameLst>
                                          <p:attrName>ppt_x</p:attrName>
                                        </p:attrNameLst>
                                      </p:cBhvr>
                                      <p:tavLst>
                                        <p:tav tm="0">
                                          <p:val>
                                            <p:strVal val="#ppt_x"/>
                                          </p:val>
                                        </p:tav>
                                        <p:tav tm="100000">
                                          <p:val>
                                            <p:strVal val="#ppt_x"/>
                                          </p:val>
                                        </p:tav>
                                      </p:tavLst>
                                    </p:anim>
                                    <p:anim calcmode="lin" valueType="num">
                                      <p:cBhvr additive="base">
                                        <p:cTn id="13"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37000">
              <a:srgbClr val="CCFFFF">
                <a:alpha val="22000"/>
              </a:srgbClr>
            </a:gs>
            <a:gs pos="17999">
              <a:srgbClr val="99CCFF"/>
            </a:gs>
            <a:gs pos="36000">
              <a:srgbClr val="9966FF"/>
            </a:gs>
            <a:gs pos="61000">
              <a:srgbClr val="CC99FF"/>
            </a:gs>
            <a:gs pos="82001">
              <a:srgbClr val="99CCFF"/>
            </a:gs>
            <a:gs pos="100000">
              <a:srgbClr val="CCCCFF"/>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3357554" y="1285860"/>
            <a:ext cx="5643602" cy="4840303"/>
          </a:xfrm>
        </p:spPr>
        <p:txBody>
          <a:bodyPr>
            <a:normAutofit/>
          </a:bodyPr>
          <a:lstStyle/>
          <a:p>
            <a:r>
              <a:rPr lang="tt-RU" sz="4400" b="1" dirty="0" smtClean="0">
                <a:solidFill>
                  <a:srgbClr val="0000FF"/>
                </a:solidFill>
                <a:latin typeface="SL_Times New Roman" pitchFamily="18" charset="0"/>
              </a:rPr>
              <a:t>Сигез төзек өчпочмак белән төзелгән фигура октаэдр дип атала. Октаэдрның һәр түбәсендә дүрт кабырга кисешә.</a:t>
            </a:r>
            <a:endParaRPr lang="ru-RU" sz="4400" b="1" dirty="0">
              <a:solidFill>
                <a:srgbClr val="0000FF"/>
              </a:solidFill>
              <a:latin typeface="SL_Times New Roman" pitchFamily="18" charset="0"/>
            </a:endParaRPr>
          </a:p>
        </p:txBody>
      </p:sp>
      <p:sp>
        <p:nvSpPr>
          <p:cNvPr id="4" name="Прямоугольник 3"/>
          <p:cNvSpPr/>
          <p:nvPr/>
        </p:nvSpPr>
        <p:spPr>
          <a:xfrm>
            <a:off x="2857488" y="428604"/>
            <a:ext cx="2943306" cy="923330"/>
          </a:xfrm>
          <a:prstGeom prst="rect">
            <a:avLst/>
          </a:prstGeom>
          <a:noFill/>
        </p:spPr>
        <p:txBody>
          <a:bodyPr wrap="non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ru-RU" sz="5400" b="1" cap="all" spc="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Октаэдр</a:t>
            </a:r>
            <a:endParaRPr lang="ru-RU" sz="5400" b="1" cap="all" spc="0"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pic>
        <p:nvPicPr>
          <p:cNvPr id="6" name="Рисунок 5" descr="Файл:Octahedron.jpg">
            <a:hlinkClick r:id="rId2"/>
          </p:cNvPr>
          <p:cNvPicPr/>
          <p:nvPr/>
        </p:nvPicPr>
        <p:blipFill>
          <a:blip r:embed="rId3" cstate="print"/>
          <a:srcRect/>
          <a:stretch>
            <a:fillRect/>
          </a:stretch>
        </p:blipFill>
        <p:spPr bwMode="auto">
          <a:xfrm>
            <a:off x="142876" y="1857364"/>
            <a:ext cx="3571868" cy="392909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9" presetClass="entr" presetSubtype="0" accel="10000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3">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3">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par>
                          <p:cTn id="11" fill="hold">
                            <p:stCondLst>
                              <p:cond delay="500"/>
                            </p:stCondLst>
                            <p:childTnLst>
                              <p:par>
                                <p:cTn id="12" presetID="39" presetClass="entr" presetSubtype="0" accel="100000" fill="hold" nodeType="after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ppt_h</p:attrName>
                                        </p:attrNameLst>
                                      </p:cBhvr>
                                      <p:tavLst>
                                        <p:tav tm="0">
                                          <p:val>
                                            <p:strVal val="#ppt_h/20"/>
                                          </p:val>
                                        </p:tav>
                                        <p:tav tm="50000">
                                          <p:val>
                                            <p:strVal val="#ppt_h/20"/>
                                          </p:val>
                                        </p:tav>
                                        <p:tav tm="100000">
                                          <p:val>
                                            <p:strVal val="#ppt_h"/>
                                          </p:val>
                                        </p:tav>
                                      </p:tavLst>
                                    </p:anim>
                                    <p:anim calcmode="lin" valueType="num">
                                      <p:cBhvr>
                                        <p:cTn id="15" dur="500" fill="hold"/>
                                        <p:tgtEl>
                                          <p:spTgt spid="6"/>
                                        </p:tgtEl>
                                        <p:attrNameLst>
                                          <p:attrName>ppt_w</p:attrName>
                                        </p:attrNameLst>
                                      </p:cBhvr>
                                      <p:tavLst>
                                        <p:tav tm="0">
                                          <p:val>
                                            <p:strVal val="#ppt_w+.3"/>
                                          </p:val>
                                        </p:tav>
                                        <p:tav tm="50000">
                                          <p:val>
                                            <p:strVal val="#ppt_w+.3"/>
                                          </p:val>
                                        </p:tav>
                                        <p:tav tm="100000">
                                          <p:val>
                                            <p:strVal val="#ppt_w"/>
                                          </p:val>
                                        </p:tav>
                                      </p:tavLst>
                                    </p:anim>
                                    <p:anim calcmode="lin" valueType="num">
                                      <p:cBhvr>
                                        <p:cTn id="16" dur="500" fill="hold"/>
                                        <p:tgtEl>
                                          <p:spTgt spid="6"/>
                                        </p:tgtEl>
                                        <p:attrNameLst>
                                          <p:attrName>ppt_x</p:attrName>
                                        </p:attrNameLst>
                                      </p:cBhvr>
                                      <p:tavLst>
                                        <p:tav tm="0">
                                          <p:val>
                                            <p:strVal val="#ppt_x-.3"/>
                                          </p:val>
                                        </p:tav>
                                        <p:tav tm="50000">
                                          <p:val>
                                            <p:strVal val="#ppt_x"/>
                                          </p:val>
                                        </p:tav>
                                        <p:tav tm="100000">
                                          <p:val>
                                            <p:strVal val="#ppt_x"/>
                                          </p:val>
                                        </p:tav>
                                      </p:tavLst>
                                    </p:anim>
                                    <p:anim calcmode="lin" valueType="num">
                                      <p:cBhvr>
                                        <p:cTn id="17"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643306" y="1600200"/>
            <a:ext cx="5286412" cy="4525963"/>
          </a:xfrm>
        </p:spPr>
        <p:txBody>
          <a:bodyPr/>
          <a:lstStyle/>
          <a:p>
            <a:pPr>
              <a:buNone/>
            </a:pPr>
            <a:r>
              <a:rPr lang="tt-RU" dirty="0" smtClean="0"/>
              <a:t>      </a:t>
            </a:r>
            <a:r>
              <a:rPr lang="tt-RU" sz="4400" b="1" dirty="0" smtClean="0">
                <a:solidFill>
                  <a:srgbClr val="0000FF"/>
                </a:solidFill>
                <a:latin typeface="SL_Times New Roman" pitchFamily="18" charset="0"/>
              </a:rPr>
              <a:t>Егерме   төзек өчпочмактан тора, һәр түбәсендә бишәр кабырга очраша.</a:t>
            </a:r>
            <a:endParaRPr lang="ru-RU" sz="4400" b="1" dirty="0">
              <a:solidFill>
                <a:srgbClr val="0000FF"/>
              </a:solidFill>
              <a:latin typeface="SL_Times New Roman" pitchFamily="18" charset="0"/>
            </a:endParaRPr>
          </a:p>
        </p:txBody>
      </p:sp>
      <p:pic>
        <p:nvPicPr>
          <p:cNvPr id="3074" name="Picture 2"/>
          <p:cNvPicPr>
            <a:picLocks noChangeAspect="1" noChangeArrowheads="1"/>
          </p:cNvPicPr>
          <p:nvPr/>
        </p:nvPicPr>
        <p:blipFill>
          <a:blip r:embed="rId2" cstate="print"/>
          <a:srcRect/>
          <a:stretch>
            <a:fillRect/>
          </a:stretch>
        </p:blipFill>
        <p:spPr bwMode="auto">
          <a:xfrm>
            <a:off x="71406" y="1857364"/>
            <a:ext cx="3493704" cy="3357586"/>
          </a:xfrm>
          <a:prstGeom prst="rect">
            <a:avLst/>
          </a:prstGeom>
          <a:noFill/>
          <a:ln w="9525">
            <a:noFill/>
            <a:miter lim="800000"/>
            <a:headEnd/>
            <a:tailEnd/>
          </a:ln>
          <a:effectLst/>
        </p:spPr>
      </p:pic>
      <p:sp>
        <p:nvSpPr>
          <p:cNvPr id="6" name="Прямоугольник 5"/>
          <p:cNvSpPr/>
          <p:nvPr/>
        </p:nvSpPr>
        <p:spPr>
          <a:xfrm>
            <a:off x="2857488" y="285728"/>
            <a:ext cx="3454215"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ru-RU"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икосаэдр</a:t>
            </a:r>
            <a:endParaRPr lang="ru-RU"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074"/>
                                        </p:tgtEl>
                                        <p:attrNameLst>
                                          <p:attrName>style.visibility</p:attrName>
                                        </p:attrNameLst>
                                      </p:cBhvr>
                                      <p:to>
                                        <p:strVal val="visible"/>
                                      </p:to>
                                    </p:set>
                                    <p:animEffect transition="in" filter="wipe(left)">
                                      <p:cBhvr>
                                        <p:cTn id="11"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643306" y="1600200"/>
            <a:ext cx="5500694" cy="4525963"/>
          </a:xfrm>
        </p:spPr>
        <p:txBody>
          <a:bodyPr>
            <a:normAutofit/>
          </a:bodyPr>
          <a:lstStyle/>
          <a:p>
            <a:pPr>
              <a:buNone/>
            </a:pPr>
            <a:r>
              <a:rPr lang="ru-RU" dirty="0" smtClean="0"/>
              <a:t>          </a:t>
            </a:r>
            <a:r>
              <a:rPr lang="ru-RU" sz="3600" b="1" dirty="0" smtClean="0">
                <a:solidFill>
                  <a:srgbClr val="0000FF"/>
                </a:solidFill>
                <a:latin typeface="SL_Times New Roman" pitchFamily="18" charset="0"/>
              </a:rPr>
              <a:t>Унике </a:t>
            </a:r>
            <a:r>
              <a:rPr lang="ru-RU" sz="3600" b="1" dirty="0" err="1" smtClean="0">
                <a:solidFill>
                  <a:srgbClr val="0000FF"/>
                </a:solidFill>
                <a:latin typeface="SL_Times New Roman" pitchFamily="18" charset="0"/>
              </a:rPr>
              <a:t>төзек бишпочмак</a:t>
            </a:r>
            <a:r>
              <a:rPr lang="ru-RU" sz="3600" b="1" dirty="0" smtClean="0">
                <a:solidFill>
                  <a:srgbClr val="0000FF"/>
                </a:solidFill>
                <a:latin typeface="SL_Times New Roman" pitchFamily="18" charset="0"/>
              </a:rPr>
              <a:t> </a:t>
            </a:r>
            <a:r>
              <a:rPr lang="ru-RU" sz="3600" b="1" dirty="0" err="1" smtClean="0">
                <a:solidFill>
                  <a:srgbClr val="0000FF"/>
                </a:solidFill>
                <a:latin typeface="SL_Times New Roman" pitchFamily="18" charset="0"/>
              </a:rPr>
              <a:t>ярдәмендә төзелеп</a:t>
            </a:r>
            <a:r>
              <a:rPr lang="ru-RU" sz="3600" b="1" dirty="0" smtClean="0">
                <a:solidFill>
                  <a:srgbClr val="0000FF"/>
                </a:solidFill>
                <a:latin typeface="SL_Times New Roman" pitchFamily="18" charset="0"/>
              </a:rPr>
              <a:t>, </a:t>
            </a:r>
            <a:r>
              <a:rPr lang="ru-RU" sz="3600" b="1" dirty="0" err="1" smtClean="0">
                <a:solidFill>
                  <a:srgbClr val="0000FF"/>
                </a:solidFill>
                <a:latin typeface="SL_Times New Roman" pitchFamily="18" charset="0"/>
              </a:rPr>
              <a:t>һәр түбәсендә өчәр кабырга</a:t>
            </a:r>
            <a:r>
              <a:rPr lang="ru-RU" sz="3600" b="1" dirty="0" smtClean="0">
                <a:solidFill>
                  <a:srgbClr val="0000FF"/>
                </a:solidFill>
                <a:latin typeface="SL_Times New Roman" pitchFamily="18" charset="0"/>
              </a:rPr>
              <a:t> </a:t>
            </a:r>
            <a:r>
              <a:rPr lang="ru-RU" sz="3600" b="1" dirty="0" err="1" smtClean="0">
                <a:solidFill>
                  <a:srgbClr val="0000FF"/>
                </a:solidFill>
                <a:latin typeface="SL_Times New Roman" pitchFamily="18" charset="0"/>
              </a:rPr>
              <a:t>очрашса</a:t>
            </a:r>
            <a:r>
              <a:rPr lang="ru-RU" sz="3600" b="1" dirty="0" smtClean="0">
                <a:solidFill>
                  <a:srgbClr val="0000FF"/>
                </a:solidFill>
                <a:latin typeface="SL_Times New Roman" pitchFamily="18" charset="0"/>
              </a:rPr>
              <a:t>, </a:t>
            </a:r>
            <a:r>
              <a:rPr lang="ru-RU" sz="3600" b="1" dirty="0" err="1" smtClean="0">
                <a:solidFill>
                  <a:srgbClr val="0000FF"/>
                </a:solidFill>
                <a:latin typeface="SL_Times New Roman" pitchFamily="18" charset="0"/>
              </a:rPr>
              <a:t>бу</a:t>
            </a:r>
            <a:r>
              <a:rPr lang="ru-RU" sz="3600" b="1" dirty="0" smtClean="0">
                <a:solidFill>
                  <a:srgbClr val="0000FF"/>
                </a:solidFill>
                <a:latin typeface="SL_Times New Roman" pitchFamily="18" charset="0"/>
              </a:rPr>
              <a:t> </a:t>
            </a:r>
            <a:r>
              <a:rPr lang="ru-RU" sz="3600" b="1" dirty="0" err="1" smtClean="0">
                <a:solidFill>
                  <a:srgbClr val="0000FF"/>
                </a:solidFill>
                <a:latin typeface="SL_Times New Roman" pitchFamily="18" charset="0"/>
              </a:rPr>
              <a:t>күпкырлык </a:t>
            </a:r>
            <a:r>
              <a:rPr lang="ru-RU" sz="3600" b="1" dirty="0" smtClean="0">
                <a:solidFill>
                  <a:srgbClr val="0000FF"/>
                </a:solidFill>
                <a:latin typeface="SL_Times New Roman" pitchFamily="18" charset="0"/>
              </a:rPr>
              <a:t>додекаэдр </a:t>
            </a:r>
            <a:r>
              <a:rPr lang="ru-RU" sz="3600" b="1" dirty="0" err="1" smtClean="0">
                <a:solidFill>
                  <a:srgbClr val="0000FF"/>
                </a:solidFill>
                <a:latin typeface="SL_Times New Roman" pitchFamily="18" charset="0"/>
              </a:rPr>
              <a:t>булыр</a:t>
            </a:r>
            <a:r>
              <a:rPr lang="ru-RU" sz="3600" b="1" dirty="0" smtClean="0">
                <a:solidFill>
                  <a:srgbClr val="0000FF"/>
                </a:solidFill>
                <a:latin typeface="SL_Times New Roman" pitchFamily="18" charset="0"/>
              </a:rPr>
              <a:t>.</a:t>
            </a:r>
            <a:endParaRPr lang="ru-RU" sz="3600" b="1" dirty="0">
              <a:solidFill>
                <a:srgbClr val="0000FF"/>
              </a:solidFill>
              <a:latin typeface="SL_Times New Roman" pitchFamily="18" charset="0"/>
            </a:endParaRPr>
          </a:p>
        </p:txBody>
      </p:sp>
      <p:pic>
        <p:nvPicPr>
          <p:cNvPr id="4" name="Рисунок 3" descr="Файл:POV-Ray-Dodecahedron.svg">
            <a:hlinkClick r:id="rId2"/>
          </p:cNvPr>
          <p:cNvPicPr/>
          <p:nvPr/>
        </p:nvPicPr>
        <p:blipFill>
          <a:blip r:embed="rId3" cstate="print"/>
          <a:srcRect/>
          <a:stretch>
            <a:fillRect/>
          </a:stretch>
        </p:blipFill>
        <p:spPr bwMode="auto">
          <a:xfrm>
            <a:off x="714348" y="2143116"/>
            <a:ext cx="2857500" cy="2857500"/>
          </a:xfrm>
          <a:prstGeom prst="rect">
            <a:avLst/>
          </a:prstGeom>
          <a:noFill/>
          <a:ln w="9525">
            <a:noFill/>
            <a:miter lim="800000"/>
            <a:headEnd/>
            <a:tailEnd/>
          </a:ln>
        </p:spPr>
      </p:pic>
      <p:sp>
        <p:nvSpPr>
          <p:cNvPr id="5" name="Прямоугольник 4"/>
          <p:cNvSpPr/>
          <p:nvPr/>
        </p:nvSpPr>
        <p:spPr>
          <a:xfrm>
            <a:off x="2571736" y="142852"/>
            <a:ext cx="3891386" cy="923330"/>
          </a:xfrm>
          <a:prstGeom prst="rect">
            <a:avLst/>
          </a:prstGeom>
          <a:noFill/>
        </p:spPr>
        <p:txBody>
          <a:bodyPr wrap="none" lIns="91440" tIns="45720" rIns="91440" bIns="45720">
            <a:spAutoFit/>
          </a:bodyPr>
          <a:lstStyle/>
          <a:p>
            <a:pPr algn="ctr"/>
            <a:r>
              <a:rPr lang="ru-RU"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додекаэдр</a:t>
            </a:r>
            <a:endParaRPr lang="ru-RU"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3">
                                            <p:txEl>
                                              <p:pRg st="0" end="0"/>
                                            </p:txEl>
                                          </p:spTgt>
                                        </p:tgtEl>
                                        <p:attrNameLst>
                                          <p:attrName>ppt_x</p:attrName>
                                        </p:attrNameLst>
                                      </p:cBhvr>
                                    </p:anim>
                                    <p:anim from="0" to="-1.0" calcmode="lin" valueType="num">
                                      <p:cBhvr>
                                        <p:cTn id="8" dur="200" decel="50000" autoRev="1" fill="hold">
                                          <p:stCondLst>
                                            <p:cond delay="600"/>
                                          </p:stCondLst>
                                        </p:cTn>
                                        <p:tgtEl>
                                          <p:spTgt spid="3">
                                            <p:txEl>
                                              <p:pRg st="0" end="0"/>
                                            </p:txEl>
                                          </p:spTgt>
                                        </p:tgtEl>
                                        <p:attrNameLst>
                                          <p:attrName>xshear</p:attrName>
                                        </p:attrNameLst>
                                      </p:cBhvr>
                                    </p:anim>
                                    <p:animScale>
                                      <p:cBhvr>
                                        <p:cTn id="9" dur="200" decel="100000" autoRev="1" fill="hold">
                                          <p:stCondLst>
                                            <p:cond delay="600"/>
                                          </p:stCondLst>
                                        </p:cTn>
                                        <p:tgtEl>
                                          <p:spTgt spid="3">
                                            <p:txEl>
                                              <p:pRg st="0" end="0"/>
                                            </p:txEl>
                                          </p:spTgt>
                                        </p:tgtEl>
                                      </p:cBhvr>
                                      <p:from x="100000" y="100000"/>
                                      <p:to x="80000" y="100000"/>
                                    </p:animScale>
                                    <p:anim by="(#ppt_h/3+#ppt_w*0.1)" calcmode="lin" valueType="num">
                                      <p:cBhvr additive="sum">
                                        <p:cTn id="10" dur="200" decel="100000" autoRev="1" fill="hold">
                                          <p:stCondLst>
                                            <p:cond delay="600"/>
                                          </p:stCondLst>
                                        </p:cTn>
                                        <p:tgtEl>
                                          <p:spTgt spid="3">
                                            <p:txEl>
                                              <p:pRg st="0" end="0"/>
                                            </p:txEl>
                                          </p:spTgt>
                                        </p:tgtEl>
                                        <p:attrNameLst>
                                          <p:attrName>ppt_x</p:attrName>
                                        </p:attrNameLst>
                                      </p:cBhvr>
                                    </p:anim>
                                  </p:childTnLst>
                                </p:cTn>
                              </p:par>
                            </p:childTnLst>
                          </p:cTn>
                        </p:par>
                        <p:par>
                          <p:cTn id="11" fill="hold">
                            <p:stCondLst>
                              <p:cond delay="1000"/>
                            </p:stCondLst>
                            <p:childTnLst>
                              <p:par>
                                <p:cTn id="12" presetID="34" presetClass="entr" presetSubtype="0"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 from="(-#ppt_w/2)" to="(#ppt_x)" calcmode="lin" valueType="num">
                                      <p:cBhvr>
                                        <p:cTn id="14" dur="600" fill="hold">
                                          <p:stCondLst>
                                            <p:cond delay="0"/>
                                          </p:stCondLst>
                                        </p:cTn>
                                        <p:tgtEl>
                                          <p:spTgt spid="4"/>
                                        </p:tgtEl>
                                        <p:attrNameLst>
                                          <p:attrName>ppt_x</p:attrName>
                                        </p:attrNameLst>
                                      </p:cBhvr>
                                    </p:anim>
                                    <p:anim from="0" to="-1.0" calcmode="lin" valueType="num">
                                      <p:cBhvr>
                                        <p:cTn id="15" dur="200" decel="50000" autoRev="1" fill="hold">
                                          <p:stCondLst>
                                            <p:cond delay="600"/>
                                          </p:stCondLst>
                                        </p:cTn>
                                        <p:tgtEl>
                                          <p:spTgt spid="4"/>
                                        </p:tgtEl>
                                        <p:attrNameLst>
                                          <p:attrName>xshear</p:attrName>
                                        </p:attrNameLst>
                                      </p:cBhvr>
                                    </p:anim>
                                    <p:animScale>
                                      <p:cBhvr>
                                        <p:cTn id="16" dur="200" decel="100000" autoRev="1" fill="hold">
                                          <p:stCondLst>
                                            <p:cond delay="600"/>
                                          </p:stCondLst>
                                        </p:cTn>
                                        <p:tgtEl>
                                          <p:spTgt spid="4"/>
                                        </p:tgtEl>
                                      </p:cBhvr>
                                      <p:from x="100000" y="100000"/>
                                      <p:to x="80000" y="100000"/>
                                    </p:animScale>
                                    <p:anim by="(#ppt_h/3+#ppt_w*0.1)" calcmode="lin" valueType="num">
                                      <p:cBhvr additive="sum">
                                        <p:cTn id="17" dur="200" decel="100000" autoRev="1" fill="hold">
                                          <p:stCondLst>
                                            <p:cond delay="600"/>
                                          </p:stCondLst>
                                        </p:cTn>
                                        <p:tgtEl>
                                          <p:spTgt spid="4"/>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411</TotalTime>
  <Words>824</Words>
  <Application>Microsoft Office PowerPoint</Application>
  <PresentationFormat>Экран (4:3)</PresentationFormat>
  <Paragraphs>100</Paragraphs>
  <Slides>16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Төзек күпкырлыклар рәссамнарда, скульпторларда да зур кызыксыну  уяткан. Леонардо да Винчи күпкырлыклар теориясен өйрәнгән, кызыксыну аның картиналарында да чагылыш тапкан. Сальвадор Дали “Тайная  вечеря” картинасында Христусны үзенең укучылары белән додекаэдр фонында сүрәтләгән </vt:lpstr>
      <vt:lpstr>Слайд 15</vt:lpstr>
      <vt:lpstr>Слайд 16</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Zver</dc:creator>
  <cp:lastModifiedBy>миляш</cp:lastModifiedBy>
  <cp:revision>44</cp:revision>
  <dcterms:created xsi:type="dcterms:W3CDTF">2009-04-09T12:00:55Z</dcterms:created>
  <dcterms:modified xsi:type="dcterms:W3CDTF">2015-02-01T10:50:22Z</dcterms:modified>
</cp:coreProperties>
</file>